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6" r:id="rId4"/>
    <p:sldId id="277" r:id="rId5"/>
    <p:sldId id="274" r:id="rId6"/>
    <p:sldId id="258" r:id="rId7"/>
    <p:sldId id="257" r:id="rId8"/>
    <p:sldId id="271" r:id="rId9"/>
    <p:sldId id="260" r:id="rId10"/>
    <p:sldId id="261" r:id="rId11"/>
    <p:sldId id="263" r:id="rId12"/>
    <p:sldId id="264" r:id="rId13"/>
    <p:sldId id="278" r:id="rId14"/>
    <p:sldId id="265" r:id="rId15"/>
    <p:sldId id="279" r:id="rId16"/>
    <p:sldId id="272" r:id="rId17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645C"/>
    <a:srgbClr val="4A52E3"/>
    <a:srgbClr val="FE3E61"/>
    <a:srgbClr val="008795"/>
    <a:srgbClr val="FEB833"/>
    <a:srgbClr val="00B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CF8AD6-CD62-5947-B7FF-D41D6EB99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6B2CA-3739-1F43-B3BE-2A8ECA8C9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31" y="1767132"/>
            <a:ext cx="6482862" cy="2387600"/>
          </a:xfrm>
        </p:spPr>
        <p:txBody>
          <a:bodyPr anchor="b"/>
          <a:lstStyle>
            <a:lvl1pPr algn="l">
              <a:defRPr sz="6000"/>
            </a:lvl1pPr>
          </a:lstStyle>
          <a:p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FD5A3-C5BD-464A-A448-4A3339F2A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031" y="4246807"/>
            <a:ext cx="648286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537C5-921B-AC44-A887-2C8A6EF2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73B79-C0EA-8144-AC07-D3AE8CF4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0D01-8B7A-B242-ADC4-4D6FC6C2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7518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6B41-340C-4448-B84C-1572B039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9734E-2778-3B42-A610-8924F4FBE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D35A-5069-C248-80FC-A922956F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E36D4-A516-6F4C-A723-79AE8A55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4350-8F7A-734A-A851-9B97C6D3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1629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15861-FA66-1440-B204-B593652426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C7ADC-65BC-4441-B069-A4D3BCE9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16DE3-AA7F-8342-B003-C56B9F48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A311-EC80-5C44-80AF-453F24E8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A748-5D49-8E4B-82DD-ACE9E2BC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9348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5942-BDEE-ED40-8376-9943ED98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58F7-F20E-FE4D-9DC7-D9A3E3DD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85F4-CCC4-0241-80AC-B65EAF7F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EA1EE-A06A-AE47-9D22-BC3C29D4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03406-3EDE-5042-8E3A-9E31D94C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2478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E734-B02A-AE4B-A098-AABD4B56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C70E5-C228-104F-8672-C8DAB62D9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A882C-4BA7-9D4C-BA9D-9798B665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EFA2-179C-1C45-BA56-A33DC259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4C06-600B-D94A-844B-036BE640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937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C0FC-16EF-0A4D-9619-66FCC81B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5B4F-9B36-544C-AFBD-6E2906FFF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53A31-7C1E-9B46-AB6C-4FB3D06A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18FA0-39E9-054D-811C-9CA45607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0AD33-9559-E440-AC7E-24A0292C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DF99-68C1-6E46-8504-F60BBC70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5065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4E95-259E-064B-8597-7A895DD2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5E0EB-E64F-DB49-88A9-AE1DB222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0214F-FBCD-0C45-B707-6ED6D4996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6A2BC-6EF8-8A4C-B378-3D28C3EBE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4C86-2611-F443-962B-5714B995B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5B890-A7C6-DF49-97EE-F74EF7FE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4E002-E25E-AC47-9F05-8AD4B20D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78F28-11A1-FF4A-8689-290B617D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8915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C2CFF8-34B7-1C47-9F5B-46AC0EAE3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77E16-C525-4745-98E3-9CD78C99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617E0-DC55-7847-B64A-24B0AB7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D3F40-81DC-EC4E-ADAE-AFE0A579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8FF6A-1F00-604F-83A6-0E13C31A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401568-C3DA-AB48-9E59-B12FCD8E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78157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779C6-59CE-D44C-B522-471C93E6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6915C-E5B6-AF4A-B278-BE319339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B762-CB51-DB48-B541-20BD669D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7135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FCCE-0E70-2441-8FC6-F75D7F3B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D1910-F9AA-9C46-BF9D-46FA9E80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E91-AB8B-8E43-8C5A-4A963B9E0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DF832-E2F3-6447-8257-F98FF097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7BE5D-0831-9542-A987-A928D16A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C5212-24CA-2749-9EF1-5630CB39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304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799C-A8D9-6D47-B254-01B80097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1D40F-B3E6-564A-8F26-2B4C9C63C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7507C-D5E4-7D4D-A7F0-41187BA37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9AF8-FE17-3243-B0F7-91004081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73F59-F2C9-FD49-8DC0-FE23A1D9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39386-3676-0F45-8910-371712A5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6230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CA73E5-A2AB-F44B-8EC7-320EBD430E5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5B6DA-F905-5141-B33D-BE4188AD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F1B12-50AE-F344-94BF-202E74641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A725-5741-EA4D-843B-58CAFF796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EEA08-25DF-3E4C-AFC5-579BA4ADC773}" type="datetimeFigureOut">
              <a:rPr lang="en-UA" smtClean="0"/>
              <a:t>05/15/2025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2290-5986-994C-9A0C-575BFCEF5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7486D-8BEA-C945-9E9D-9FC42E52F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A1A08-41CF-3840-B095-44B69C9FEB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060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F5F7-E630-5946-BD18-A21F42295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6600" b="1" dirty="0">
                <a:solidFill>
                  <a:schemeClr val="bg1"/>
                </a:solidFill>
                <a:latin typeface="+mn-lt"/>
              </a:rPr>
              <a:t>Обзор Приложения Погода</a:t>
            </a:r>
            <a:endParaRPr lang="en-US" sz="6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1AFD7-7257-A041-AB87-4266FAA4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056" y="4498734"/>
            <a:ext cx="6482862" cy="1146287"/>
          </a:xfrm>
        </p:spPr>
        <p:txBody>
          <a:bodyPr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гр.251003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Пунько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Кирилл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Габрусь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Станислав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Панкратьев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Егор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1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AD86-35C4-7543-8F20-B6E4B36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364"/>
            <a:ext cx="10515600" cy="877521"/>
          </a:xfrm>
        </p:spPr>
        <p:txBody>
          <a:bodyPr/>
          <a:lstStyle/>
          <a:p>
            <a:r>
              <a:rPr lang="ru-RU" dirty="0"/>
              <a:t>Управление точками</a:t>
            </a:r>
            <a:endParaRPr lang="en-UA" dirty="0"/>
          </a:p>
        </p:txBody>
      </p:sp>
      <p:grpSp>
        <p:nvGrpSpPr>
          <p:cNvPr id="25" name="组合 40">
            <a:extLst>
              <a:ext uri="{FF2B5EF4-FFF2-40B4-BE49-F238E27FC236}">
                <a16:creationId xmlns:a16="http://schemas.microsoft.com/office/drawing/2014/main" id="{7CF20AD7-A033-6E43-88AC-4D9E6263C4A0}"/>
              </a:ext>
            </a:extLst>
          </p:cNvPr>
          <p:cNvGrpSpPr/>
          <p:nvPr/>
        </p:nvGrpSpPr>
        <p:grpSpPr>
          <a:xfrm>
            <a:off x="8389465" y="4071276"/>
            <a:ext cx="2536676" cy="2421599"/>
            <a:chOff x="8402845" y="2972099"/>
            <a:chExt cx="2372700" cy="1158675"/>
          </a:xfrm>
        </p:grpSpPr>
        <p:sp>
          <p:nvSpPr>
            <p:cNvPr id="26" name="文本框 6">
              <a:extLst>
                <a:ext uri="{FF2B5EF4-FFF2-40B4-BE49-F238E27FC236}">
                  <a16:creationId xmlns:a16="http://schemas.microsoft.com/office/drawing/2014/main" id="{9B75AB4E-90DA-8C41-AFD1-2E606408AA69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259803" cy="83740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Добавленные точки можно редактировать используя соответственные кнопки в меню выбора места, а также сохраненные места можно удалять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7">
              <a:extLst>
                <a:ext uri="{FF2B5EF4-FFF2-40B4-BE49-F238E27FC236}">
                  <a16:creationId xmlns:a16="http://schemas.microsoft.com/office/drawing/2014/main" id="{91799521-3E9F-B04D-9510-472FA4235611}"/>
                </a:ext>
              </a:extLst>
            </p:cNvPr>
            <p:cNvSpPr txBox="1"/>
            <p:nvPr/>
          </p:nvSpPr>
          <p:spPr bwMode="auto">
            <a:xfrm>
              <a:off x="8402845" y="2972099"/>
              <a:ext cx="2372700" cy="3092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Управление сохранными местами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43">
            <a:extLst>
              <a:ext uri="{FF2B5EF4-FFF2-40B4-BE49-F238E27FC236}">
                <a16:creationId xmlns:a16="http://schemas.microsoft.com/office/drawing/2014/main" id="{2F9F674C-1177-DF4F-A7F9-5C2D464C6010}"/>
              </a:ext>
            </a:extLst>
          </p:cNvPr>
          <p:cNvGrpSpPr/>
          <p:nvPr/>
        </p:nvGrpSpPr>
        <p:grpSpPr>
          <a:xfrm>
            <a:off x="1440974" y="1312475"/>
            <a:ext cx="2497138" cy="1817551"/>
            <a:chOff x="8189227" y="2972099"/>
            <a:chExt cx="2473422" cy="930483"/>
          </a:xfrm>
        </p:grpSpPr>
        <p:sp>
          <p:nvSpPr>
            <p:cNvPr id="29" name="文本框 6">
              <a:extLst>
                <a:ext uri="{FF2B5EF4-FFF2-40B4-BE49-F238E27FC236}">
                  <a16:creationId xmlns:a16="http://schemas.microsoft.com/office/drawing/2014/main" id="{418DC6AB-DE71-8447-8C11-ED635DAE9D5C}"/>
                </a:ext>
              </a:extLst>
            </p:cNvPr>
            <p:cNvSpPr txBox="1"/>
            <p:nvPr/>
          </p:nvSpPr>
          <p:spPr bwMode="auto">
            <a:xfrm>
              <a:off x="8189227" y="3293366"/>
              <a:ext cx="2473422" cy="60921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Наше приложение позволяет устанавливать собственное названия для мест которые вы добавляете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7">
              <a:extLst>
                <a:ext uri="{FF2B5EF4-FFF2-40B4-BE49-F238E27FC236}">
                  <a16:creationId xmlns:a16="http://schemas.microsoft.com/office/drawing/2014/main" id="{F994D427-6CAD-2443-B1A5-B035ABE58748}"/>
                </a:ext>
              </a:extLst>
            </p:cNvPr>
            <p:cNvSpPr txBox="1"/>
            <p:nvPr/>
          </p:nvSpPr>
          <p:spPr bwMode="auto">
            <a:xfrm>
              <a:off x="8856190" y="2972099"/>
              <a:ext cx="1806459" cy="3308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Редактирование названия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0F8A876-BB50-D6E0-EC4F-715C25A1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67" y="3360621"/>
            <a:ext cx="2884245" cy="3132254"/>
          </a:xfrm>
          <a:prstGeom prst="round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0167E64-54B9-D843-7DCB-8AB166CB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99" y="2969558"/>
            <a:ext cx="3268980" cy="3523317"/>
          </a:xfrm>
          <a:prstGeom prst="round2Same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72AAC30-E639-5A10-F36C-E19B0C55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98" y="1461767"/>
            <a:ext cx="3268979" cy="1065606"/>
          </a:xfrm>
          <a:prstGeom prst="round2Same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7D1FAAD-F89C-A147-5D81-AE673798C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123" y="1444706"/>
            <a:ext cx="3025701" cy="1891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4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38200" y="1461013"/>
            <a:ext cx="4383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Что надеть сегодня по погоде?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Нужно ли сегодня брать зонт?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Можно ли сегодня гулять?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Можно ли сегодня кататься на велосипеде?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Когда уже потеплеет?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F2650E-04ED-890F-6275-D61675F3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364"/>
            <a:ext cx="10515600" cy="877521"/>
          </a:xfrm>
        </p:spPr>
        <p:txBody>
          <a:bodyPr/>
          <a:lstStyle/>
          <a:p>
            <a:r>
              <a:rPr lang="ru-RU" dirty="0"/>
              <a:t>Погодный </a:t>
            </a:r>
            <a:r>
              <a:rPr lang="en-US" dirty="0"/>
              <a:t>AI - </a:t>
            </a:r>
            <a:r>
              <a:rPr lang="ru-RU" dirty="0"/>
              <a:t>ассистент</a:t>
            </a:r>
            <a:endParaRPr lang="en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70BE19-2A0C-736C-14BC-905AB1A7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480" y="382555"/>
            <a:ext cx="2877716" cy="6085257"/>
          </a:xfrm>
          <a:prstGeom prst="roundRect">
            <a:avLst/>
          </a:prstGeom>
        </p:spPr>
      </p:pic>
      <p:grpSp>
        <p:nvGrpSpPr>
          <p:cNvPr id="10" name="组合 43">
            <a:extLst>
              <a:ext uri="{FF2B5EF4-FFF2-40B4-BE49-F238E27FC236}">
                <a16:creationId xmlns:a16="http://schemas.microsoft.com/office/drawing/2014/main" id="{7C5BAA2E-FE6A-A71F-3288-09CCACBDEF53}"/>
              </a:ext>
            </a:extLst>
          </p:cNvPr>
          <p:cNvGrpSpPr/>
          <p:nvPr/>
        </p:nvGrpSpPr>
        <p:grpSpPr>
          <a:xfrm>
            <a:off x="334347" y="3954823"/>
            <a:ext cx="3646140" cy="1780782"/>
            <a:chOff x="8076992" y="2972099"/>
            <a:chExt cx="2585657" cy="1634484"/>
          </a:xfrm>
        </p:grpSpPr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E8922AE7-2103-394C-83C6-152D10A736E4}"/>
                </a:ext>
              </a:extLst>
            </p:cNvPr>
            <p:cNvSpPr txBox="1"/>
            <p:nvPr/>
          </p:nvSpPr>
          <p:spPr bwMode="auto">
            <a:xfrm>
              <a:off x="8434299" y="3370444"/>
              <a:ext cx="2228349" cy="123613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ru-RU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Позволяет задать вопрос в удобной и интуитивной для пользователя форме и получить такой же ответ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7">
              <a:extLst>
                <a:ext uri="{FF2B5EF4-FFF2-40B4-BE49-F238E27FC236}">
                  <a16:creationId xmlns:a16="http://schemas.microsoft.com/office/drawing/2014/main" id="{617C4CEC-B0CC-A6F7-804A-5A98BF2BEBDF}"/>
                </a:ext>
              </a:extLst>
            </p:cNvPr>
            <p:cNvSpPr txBox="1"/>
            <p:nvPr/>
          </p:nvSpPr>
          <p:spPr bwMode="auto">
            <a:xfrm>
              <a:off x="8076992" y="2972099"/>
              <a:ext cx="2585657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2000" kern="0" dirty="0">
                  <a:cs typeface="+mn-ea"/>
                  <a:sym typeface="+mn-lt"/>
                </a:rPr>
                <a:t>Отвечает на любой вопрос</a:t>
              </a:r>
              <a:endParaRPr lang="zh-CN" altLang="en-US" sz="2000" kern="0" dirty="0">
                <a:cs typeface="+mn-ea"/>
                <a:sym typeface="+mn-lt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DB4D65-D954-309F-4779-4A40A3AB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99" y="3582955"/>
            <a:ext cx="3052880" cy="2886678"/>
          </a:xfrm>
          <a:prstGeom prst="roundRect">
            <a:avLst/>
          </a:prstGeom>
        </p:spPr>
      </p:pic>
      <p:grpSp>
        <p:nvGrpSpPr>
          <p:cNvPr id="18" name="组合 43">
            <a:extLst>
              <a:ext uri="{FF2B5EF4-FFF2-40B4-BE49-F238E27FC236}">
                <a16:creationId xmlns:a16="http://schemas.microsoft.com/office/drawing/2014/main" id="{9A056F3E-1F79-60A9-E374-2D48C7981DC5}"/>
              </a:ext>
            </a:extLst>
          </p:cNvPr>
          <p:cNvGrpSpPr/>
          <p:nvPr/>
        </p:nvGrpSpPr>
        <p:grpSpPr>
          <a:xfrm>
            <a:off x="4581332" y="1378819"/>
            <a:ext cx="3549148" cy="1755054"/>
            <a:chOff x="8076992" y="2972099"/>
            <a:chExt cx="2585657" cy="1631720"/>
          </a:xfrm>
        </p:grpSpPr>
        <p:sp>
          <p:nvSpPr>
            <p:cNvPr id="20" name="文本框 6">
              <a:extLst>
                <a:ext uri="{FF2B5EF4-FFF2-40B4-BE49-F238E27FC236}">
                  <a16:creationId xmlns:a16="http://schemas.microsoft.com/office/drawing/2014/main" id="{D2244DFF-684F-63A8-A3E5-75073249FACA}"/>
                </a:ext>
              </a:extLst>
            </p:cNvPr>
            <p:cNvSpPr txBox="1"/>
            <p:nvPr/>
          </p:nvSpPr>
          <p:spPr bwMode="auto">
            <a:xfrm>
              <a:off x="8661586" y="3649277"/>
              <a:ext cx="2001061" cy="95454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ru-RU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Мы вынесли интересные и популярные вопросы в отдельные </a:t>
              </a:r>
              <a:r>
                <a:rPr lang="ru-RU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табы</a:t>
              </a:r>
              <a:r>
                <a:rPr lang="ru-RU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-кнопки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7">
              <a:extLst>
                <a:ext uri="{FF2B5EF4-FFF2-40B4-BE49-F238E27FC236}">
                  <a16:creationId xmlns:a16="http://schemas.microsoft.com/office/drawing/2014/main" id="{114D26CC-33D1-1AD6-6EFE-773450978B82}"/>
                </a:ext>
              </a:extLst>
            </p:cNvPr>
            <p:cNvSpPr txBox="1"/>
            <p:nvPr/>
          </p:nvSpPr>
          <p:spPr bwMode="auto">
            <a:xfrm>
              <a:off x="8076992" y="2972099"/>
              <a:ext cx="2585657" cy="65814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2000" kern="0" dirty="0">
                  <a:cs typeface="+mn-ea"/>
                  <a:sym typeface="+mn-lt"/>
                </a:rPr>
                <a:t>Популярные запросы кнопками</a:t>
              </a:r>
              <a:endParaRPr lang="zh-CN" altLang="en-US" sz="2000" kern="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98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9EF0-A799-34FF-D27B-6AF6DC84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3" y="11240"/>
            <a:ext cx="10515600" cy="877521"/>
          </a:xfrm>
        </p:spPr>
        <p:txBody>
          <a:bodyPr/>
          <a:lstStyle/>
          <a:p>
            <a:r>
              <a:rPr lang="ru-RU" dirty="0"/>
              <a:t>Используемое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5" name="Объект 4" descr="Изображение выглядит как текст, гора, облако, дере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918F3AE-2653-CF28-662D-5CB54FA7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13" y="4075507"/>
            <a:ext cx="5237943" cy="2585323"/>
          </a:xfrm>
          <a:prstGeom prst="roundRect">
            <a:avLst/>
          </a:prstGeom>
        </p:spPr>
      </p:pic>
      <p:pic>
        <p:nvPicPr>
          <p:cNvPr id="7" name="Рисунок 6" descr="Изображение выглядит как текст, Шрифт,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4D8520-ED3C-16C0-D792-8DE263CE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68" y="505541"/>
            <a:ext cx="5407868" cy="2840496"/>
          </a:xfrm>
          <a:prstGeom prst="roundRect">
            <a:avLst/>
          </a:prstGeom>
        </p:spPr>
      </p:pic>
      <p:sp>
        <p:nvSpPr>
          <p:cNvPr id="8" name="Rectangle 33">
            <a:extLst>
              <a:ext uri="{FF2B5EF4-FFF2-40B4-BE49-F238E27FC236}">
                <a16:creationId xmlns:a16="http://schemas.microsoft.com/office/drawing/2014/main" id="{10A6CD83-A233-80C4-C7A4-3A59CE086D2D}"/>
              </a:ext>
            </a:extLst>
          </p:cNvPr>
          <p:cNvSpPr/>
          <p:nvPr/>
        </p:nvSpPr>
        <p:spPr>
          <a:xfrm>
            <a:off x="456553" y="1596465"/>
            <a:ext cx="558362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🌦️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Бесплатный API для получения метеорологических данных, включая: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Текущую погоду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Прогноз на 7 дней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Исторические данные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УФ-индекс, влажность, скорость ветра</a:t>
            </a:r>
          </a:p>
          <a:p>
            <a:endParaRPr lang="ru-RU" sz="1400" dirty="0"/>
          </a:p>
          <a:p>
            <a:r>
              <a:rPr lang="ru-RU" dirty="0"/>
              <a:t>📡 </a:t>
            </a:r>
            <a:r>
              <a:rPr lang="ru-RU" b="1" dirty="0"/>
              <a:t>Особенности:</a:t>
            </a:r>
            <a:br>
              <a:rPr lang="ru-RU" dirty="0"/>
            </a:br>
            <a:r>
              <a:rPr lang="ru-RU" sz="1400" dirty="0"/>
              <a:t>✅ Нет API-ключа (можно использовать без регистрации)</a:t>
            </a:r>
            <a:br>
              <a:rPr lang="ru-RU" sz="1400" dirty="0"/>
            </a:br>
            <a:r>
              <a:rPr lang="ru-RU" sz="1400" dirty="0"/>
              <a:t>✅ Поддержка </a:t>
            </a:r>
            <a:r>
              <a:rPr lang="ru-RU" sz="1400" dirty="0" err="1"/>
              <a:t>GeoJSON</a:t>
            </a:r>
            <a:r>
              <a:rPr lang="ru-RU" sz="1400" dirty="0"/>
              <a:t> и простых HTTP-запросов</a:t>
            </a:r>
            <a:br>
              <a:rPr lang="ru-RU" sz="1400" dirty="0"/>
            </a:br>
            <a:endParaRPr lang="ru-RU" dirty="0"/>
          </a:p>
        </p:txBody>
      </p:sp>
      <p:sp>
        <p:nvSpPr>
          <p:cNvPr id="9" name="Rectangle 33">
            <a:extLst>
              <a:ext uri="{FF2B5EF4-FFF2-40B4-BE49-F238E27FC236}">
                <a16:creationId xmlns:a16="http://schemas.microsoft.com/office/drawing/2014/main" id="{67D82E76-A614-4A16-FA4F-C1635C685D46}"/>
              </a:ext>
            </a:extLst>
          </p:cNvPr>
          <p:cNvSpPr/>
          <p:nvPr/>
        </p:nvSpPr>
        <p:spPr>
          <a:xfrm>
            <a:off x="6207968" y="4280667"/>
            <a:ext cx="573521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🤖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Универсальный API для интеграции AI-функций: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Чат-боты (аналогично ChatGPT)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Генерация текста и анализ тональности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Распознавание объектов на изображениях</a:t>
            </a:r>
          </a:p>
          <a:p>
            <a:endParaRPr lang="ru-RU" sz="1400" dirty="0"/>
          </a:p>
          <a:p>
            <a:r>
              <a:rPr lang="ru-RU" dirty="0"/>
              <a:t>🚀 </a:t>
            </a:r>
            <a:r>
              <a:rPr lang="ru-RU" b="1" dirty="0"/>
              <a:t>Преимущества:</a:t>
            </a:r>
            <a:br>
              <a:rPr lang="ru-RU" dirty="0"/>
            </a:br>
            <a:r>
              <a:rPr lang="ru-RU" sz="1400" dirty="0"/>
              <a:t>🔹 Простая интеграция (REST API)</a:t>
            </a:r>
            <a:br>
              <a:rPr lang="ru-RU" sz="1400" dirty="0"/>
            </a:br>
            <a:r>
              <a:rPr lang="ru-RU" sz="1400" dirty="0"/>
              <a:t>🔹 Гибкие тарифные планы (есть бесплатный </a:t>
            </a:r>
            <a:r>
              <a:rPr lang="ru-RU" sz="1400" dirty="0" err="1"/>
              <a:t>tier</a:t>
            </a:r>
            <a:r>
              <a:rPr lang="ru-RU" sz="1400" dirty="0"/>
              <a:t>)</a:t>
            </a:r>
            <a:br>
              <a:rPr lang="ru-RU" sz="1400" dirty="0"/>
            </a:br>
            <a:r>
              <a:rPr lang="ru-RU" sz="1400" dirty="0"/>
              <a:t>🔹 Поддержка нескольких моделей AI</a:t>
            </a:r>
            <a:endParaRPr lang="ru-RU" dirty="0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CAA31512-6454-E108-14F6-22BF001C30E5}"/>
              </a:ext>
            </a:extLst>
          </p:cNvPr>
          <p:cNvSpPr txBox="1"/>
          <p:nvPr/>
        </p:nvSpPr>
        <p:spPr bwMode="auto">
          <a:xfrm>
            <a:off x="6207969" y="3535457"/>
            <a:ext cx="540786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AIMLAPI.com – Искусственный интеллект в одном API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00E127B4-FC78-B49D-EE6B-8A10794F576D}"/>
              </a:ext>
            </a:extLst>
          </p:cNvPr>
          <p:cNvSpPr txBox="1"/>
          <p:nvPr/>
        </p:nvSpPr>
        <p:spPr bwMode="auto">
          <a:xfrm>
            <a:off x="464525" y="986845"/>
            <a:ext cx="5407868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Open-Meteo.com – </a:t>
            </a:r>
            <a:r>
              <a:rPr lang="ru-RU" sz="2000" b="1" dirty="0"/>
              <a:t>Погодные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71196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67CDA-0357-0C0E-E4EE-3664B6E9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Используемое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5" name="Объект 4" descr="Изображение выглядит как снимок экрана, диаграмма, График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12F89F4-DDF9-F0CD-F59C-7599C9436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809" y="540424"/>
            <a:ext cx="4544008" cy="2116730"/>
          </a:xfrm>
          <a:prstGeom prst="roundRect">
            <a:avLst/>
          </a:prstGeom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15CB9C24-59E6-AB99-C4EA-0CBC79F5459B}"/>
              </a:ext>
            </a:extLst>
          </p:cNvPr>
          <p:cNvSpPr/>
          <p:nvPr/>
        </p:nvSpPr>
        <p:spPr>
          <a:xfrm>
            <a:off x="480931" y="2931384"/>
            <a:ext cx="558362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🌦️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Набор API от Google для работы с картами и геолокационными данными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</a:t>
            </a:r>
            <a:r>
              <a:rPr lang="ru-RU" sz="1400" b="1" dirty="0"/>
              <a:t>Google Maps SDK </a:t>
            </a:r>
            <a:r>
              <a:rPr lang="ru-RU" sz="1400" b="1" dirty="0" err="1"/>
              <a:t>for</a:t>
            </a:r>
            <a:r>
              <a:rPr lang="ru-RU" sz="1400" b="1" dirty="0"/>
              <a:t> </a:t>
            </a:r>
            <a:r>
              <a:rPr lang="ru-RU" sz="1400" b="1" dirty="0" err="1"/>
              <a:t>Android</a:t>
            </a:r>
            <a:r>
              <a:rPr lang="ru-RU" sz="1400" b="1" dirty="0"/>
              <a:t>:</a:t>
            </a:r>
            <a:r>
              <a:rPr lang="ru-RU" sz="1400" dirty="0"/>
              <a:t> Интеграция интерактивных карт Google в приложение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</a:t>
            </a:r>
            <a:r>
              <a:rPr lang="ru-RU" sz="1400" b="1" dirty="0"/>
              <a:t>Google </a:t>
            </a:r>
            <a:r>
              <a:rPr lang="ru-RU" sz="1400" b="1" dirty="0" err="1"/>
              <a:t>Places</a:t>
            </a:r>
            <a:r>
              <a:rPr lang="ru-RU" sz="1400" b="1" dirty="0"/>
              <a:t> API (</a:t>
            </a:r>
            <a:r>
              <a:rPr lang="ru-RU" sz="1400" b="1" dirty="0" err="1"/>
              <a:t>Autocomplete</a:t>
            </a:r>
            <a:r>
              <a:rPr lang="ru-RU" sz="1400" b="1" dirty="0"/>
              <a:t>):</a:t>
            </a:r>
            <a:r>
              <a:rPr lang="ru-RU" sz="1400" dirty="0"/>
              <a:t> Предоставление подсказок при поиске местоположений</a:t>
            </a:r>
          </a:p>
          <a:p>
            <a:endParaRPr lang="ru-RU" sz="1400" dirty="0"/>
          </a:p>
          <a:p>
            <a:r>
              <a:rPr lang="ru-RU" dirty="0"/>
              <a:t>📡 </a:t>
            </a:r>
            <a:r>
              <a:rPr lang="ru-RU" b="1" dirty="0"/>
              <a:t>Особенности:</a:t>
            </a:r>
            <a:br>
              <a:rPr lang="ru-RU" dirty="0"/>
            </a:br>
            <a:r>
              <a:rPr lang="ru-RU" sz="1400" dirty="0"/>
              <a:t>✅ Высокая точность и детализация карт</a:t>
            </a:r>
            <a:br>
              <a:rPr lang="ru-RU" sz="1400" dirty="0"/>
            </a:br>
            <a:r>
              <a:rPr lang="ru-RU" sz="1400" dirty="0"/>
              <a:t>✅ Мощные функции поиска и автозаполнения</a:t>
            </a:r>
            <a:endParaRPr lang="en-US" sz="1400" dirty="0"/>
          </a:p>
          <a:p>
            <a:r>
              <a:rPr lang="ru-RU" sz="1400" dirty="0"/>
              <a:t>✅</a:t>
            </a:r>
            <a:r>
              <a:rPr lang="en-US" sz="1400" dirty="0"/>
              <a:t> </a:t>
            </a:r>
            <a:r>
              <a:rPr lang="ru-RU" sz="1400" dirty="0"/>
              <a:t>Привычный пользовательский интерфейс</a:t>
            </a:r>
            <a:br>
              <a:rPr lang="ru-RU" sz="1400" dirty="0"/>
            </a:br>
            <a:endParaRPr lang="ru-RU" dirty="0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87684EDF-1F30-6444-1AD2-D66DEDCBF748}"/>
              </a:ext>
            </a:extLst>
          </p:cNvPr>
          <p:cNvSpPr txBox="1"/>
          <p:nvPr/>
        </p:nvSpPr>
        <p:spPr bwMode="auto">
          <a:xfrm>
            <a:off x="480930" y="1925501"/>
            <a:ext cx="561506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Google Maps Platform </a:t>
            </a:r>
            <a:r>
              <a:rPr lang="ru-RU" sz="2000" b="1" dirty="0" err="1"/>
              <a:t>APIs</a:t>
            </a:r>
            <a:r>
              <a:rPr lang="ru-RU" sz="2000" b="1" dirty="0"/>
              <a:t> – Интерактивные карты и поиск мест</a:t>
            </a:r>
          </a:p>
        </p:txBody>
      </p:sp>
      <p:pic>
        <p:nvPicPr>
          <p:cNvPr id="11" name="Рисунок 10" descr="Изображение выглядит как текст, снимок экрана, башня, небоскреб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199C1D-BE71-F77E-BD71-201EE0BB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63" y="2751163"/>
            <a:ext cx="4874838" cy="38268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60257-8801-F766-2C2D-0401F79D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34" y="1663"/>
            <a:ext cx="10515600" cy="877521"/>
          </a:xfrm>
        </p:spPr>
        <p:txBody>
          <a:bodyPr/>
          <a:lstStyle/>
          <a:p>
            <a:r>
              <a:rPr lang="ru-RU" dirty="0"/>
              <a:t>Основные технологии</a:t>
            </a:r>
          </a:p>
        </p:txBody>
      </p:sp>
      <p:pic>
        <p:nvPicPr>
          <p:cNvPr id="5" name="Объект 4" descr="Изображение выглядит как текст, снимок экрана, мультфильм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BDF97E9-4F67-F4A2-6435-AA7C5F0F7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34" y="3975242"/>
            <a:ext cx="5133392" cy="2566697"/>
          </a:xfrm>
          <a:prstGeom prst="roundRect">
            <a:avLst/>
          </a:prstGeom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2721EDA7-C533-60FA-6819-62BBEF4B9480}"/>
              </a:ext>
            </a:extLst>
          </p:cNvPr>
          <p:cNvSpPr/>
          <p:nvPr/>
        </p:nvSpPr>
        <p:spPr>
          <a:xfrm>
            <a:off x="334334" y="1296935"/>
            <a:ext cx="55836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🎨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Декларативный способ создания интерфейсов </a:t>
            </a:r>
            <a:r>
              <a:rPr lang="en-US" sz="1400" dirty="0"/>
              <a:t>Android </a:t>
            </a:r>
            <a:r>
              <a:rPr lang="ru-RU" sz="1400" dirty="0"/>
              <a:t>с помощью </a:t>
            </a:r>
            <a:r>
              <a:rPr lang="en-US" sz="1400" dirty="0"/>
              <a:t>Kotlin: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 Замена </a:t>
            </a:r>
            <a:r>
              <a:rPr lang="en-US" sz="1400" dirty="0"/>
              <a:t>XML-</a:t>
            </a:r>
            <a:r>
              <a:rPr lang="ru-RU" sz="1400" dirty="0"/>
              <a:t>разметки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 Горячая перезагрузка (</a:t>
            </a:r>
            <a:r>
              <a:rPr lang="en-US" sz="1400" dirty="0"/>
              <a:t>Hot Reload)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    Полная поддержка </a:t>
            </a:r>
            <a:r>
              <a:rPr lang="en-US" sz="1400" dirty="0"/>
              <a:t>Material Design 3</a:t>
            </a:r>
            <a:endParaRPr lang="ru-RU" sz="1400" dirty="0"/>
          </a:p>
          <a:p>
            <a:endParaRPr lang="en-US" sz="1400" dirty="0"/>
          </a:p>
          <a:p>
            <a:r>
              <a:rPr lang="en-US" dirty="0"/>
              <a:t>⚡ </a:t>
            </a:r>
            <a:r>
              <a:rPr lang="ru-RU" b="1" dirty="0"/>
              <a:t>Преимущества:</a:t>
            </a:r>
            <a:br>
              <a:rPr lang="ru-RU" dirty="0"/>
            </a:br>
            <a:r>
              <a:rPr lang="ru-RU" sz="1400" dirty="0"/>
              <a:t>✅ Меньше кода, больше функциональности</a:t>
            </a:r>
            <a:br>
              <a:rPr lang="ru-RU" sz="1400" dirty="0"/>
            </a:br>
            <a:r>
              <a:rPr lang="ru-RU" sz="1400" dirty="0"/>
              <a:t>✅ Лёгкая анимация и кастомные компоненты</a:t>
            </a:r>
            <a:br>
              <a:rPr lang="ru-RU" sz="1400" dirty="0"/>
            </a:br>
            <a:r>
              <a:rPr lang="ru-RU" sz="1400" dirty="0"/>
              <a:t>✅ Нативная интеграция с </a:t>
            </a:r>
            <a:r>
              <a:rPr lang="en-US" sz="1400" dirty="0" err="1"/>
              <a:t>ViewModel</a:t>
            </a:r>
            <a:r>
              <a:rPr lang="en-US" sz="1400" dirty="0"/>
              <a:t> </a:t>
            </a:r>
            <a:r>
              <a:rPr lang="ru-RU" sz="1400" dirty="0"/>
              <a:t>и </a:t>
            </a:r>
            <a:r>
              <a:rPr lang="en-US" sz="1400" dirty="0"/>
              <a:t>Navigation</a:t>
            </a:r>
            <a:endParaRPr lang="en-US" dirty="0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1DB6B5EE-1BC6-DC31-CC4D-9B17474476E2}"/>
              </a:ext>
            </a:extLst>
          </p:cNvPr>
          <p:cNvSpPr txBox="1"/>
          <p:nvPr/>
        </p:nvSpPr>
        <p:spPr bwMode="auto">
          <a:xfrm>
            <a:off x="334335" y="850333"/>
            <a:ext cx="558362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Jetpack Compose – </a:t>
            </a:r>
            <a:r>
              <a:rPr lang="ru-RU" sz="2000" b="1" dirty="0"/>
              <a:t>Современный </a:t>
            </a:r>
            <a:r>
              <a:rPr lang="en-US" sz="2000" b="1" dirty="0"/>
              <a:t>UI-</a:t>
            </a:r>
            <a:r>
              <a:rPr lang="ru-RU" sz="2000" b="1" dirty="0"/>
              <a:t>фреймворк</a:t>
            </a:r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9A61D239-CC61-5441-A752-270362EA1090}"/>
              </a:ext>
            </a:extLst>
          </p:cNvPr>
          <p:cNvSpPr/>
          <p:nvPr/>
        </p:nvSpPr>
        <p:spPr>
          <a:xfrm>
            <a:off x="6095999" y="4172059"/>
            <a:ext cx="558362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💉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Упрощённый </a:t>
            </a:r>
            <a:r>
              <a:rPr lang="ru-RU" sz="1400" dirty="0" err="1"/>
              <a:t>Dagger</a:t>
            </a:r>
            <a:r>
              <a:rPr lang="ru-RU" sz="1400" dirty="0"/>
              <a:t> 2 для </a:t>
            </a:r>
            <a:r>
              <a:rPr lang="ru-RU" sz="1400" dirty="0" err="1"/>
              <a:t>Android</a:t>
            </a:r>
            <a:r>
              <a:rPr lang="ru-RU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ru-RU" sz="1400" dirty="0"/>
              <a:t>Автоматическое создание зависимостей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ru-RU" sz="1400" dirty="0"/>
              <a:t>Интеграция с </a:t>
            </a:r>
            <a:r>
              <a:rPr lang="ru-RU" sz="1400" dirty="0" err="1"/>
              <a:t>ViewModel</a:t>
            </a:r>
            <a:r>
              <a:rPr lang="ru-RU" sz="1400" dirty="0"/>
              <a:t>, </a:t>
            </a:r>
            <a:r>
              <a:rPr lang="ru-RU" sz="1400" dirty="0" err="1"/>
              <a:t>WorkManager</a:t>
            </a:r>
            <a:r>
              <a:rPr lang="ru-RU" sz="1400" dirty="0"/>
              <a:t>, </a:t>
            </a:r>
            <a:r>
              <a:rPr lang="ru-RU" sz="1400" dirty="0" err="1"/>
              <a:t>Room</a:t>
            </a:r>
            <a:endParaRPr lang="ru-RU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ru-RU" sz="1400" dirty="0"/>
              <a:t>Минимальный </a:t>
            </a:r>
            <a:r>
              <a:rPr lang="ru-RU" sz="1400" dirty="0" err="1"/>
              <a:t>boilerplate</a:t>
            </a:r>
            <a:r>
              <a:rPr lang="ru-RU" sz="1400" dirty="0"/>
              <a:t>-код</a:t>
            </a:r>
            <a:endParaRPr lang="en-US" sz="1400" dirty="0"/>
          </a:p>
          <a:p>
            <a:endParaRPr lang="ru-RU" sz="1400" dirty="0"/>
          </a:p>
          <a:p>
            <a:r>
              <a:rPr lang="ru-RU" dirty="0"/>
              <a:t>🔧 </a:t>
            </a:r>
            <a:r>
              <a:rPr lang="ru-RU" b="1" dirty="0"/>
              <a:t>Как помогает?</a:t>
            </a:r>
            <a:br>
              <a:rPr lang="ru-RU" dirty="0"/>
            </a:br>
            <a:r>
              <a:rPr lang="ru-RU" sz="1400" dirty="0"/>
              <a:t>✅ Упрощает тестирование (легко подменять зависимости)</a:t>
            </a:r>
            <a:br>
              <a:rPr lang="ru-RU" sz="1400" dirty="0"/>
            </a:br>
            <a:r>
              <a:rPr lang="ru-RU" sz="1400" dirty="0"/>
              <a:t>✅ Уменьшает связанность кода</a:t>
            </a:r>
            <a:br>
              <a:rPr lang="ru-RU" sz="1400" dirty="0"/>
            </a:br>
            <a:r>
              <a:rPr lang="ru-RU" sz="1400" dirty="0"/>
              <a:t>✅ Стандарт для современных </a:t>
            </a:r>
            <a:r>
              <a:rPr lang="ru-RU" sz="1400" dirty="0" err="1"/>
              <a:t>Android</a:t>
            </a:r>
            <a:r>
              <a:rPr lang="ru-RU" sz="1400" dirty="0"/>
              <a:t>-приложений</a:t>
            </a:r>
            <a:endParaRPr lang="ru-RU" dirty="0"/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82F89264-1243-FD4D-860C-491AC019DB02}"/>
              </a:ext>
            </a:extLst>
          </p:cNvPr>
          <p:cNvSpPr txBox="1"/>
          <p:nvPr/>
        </p:nvSpPr>
        <p:spPr bwMode="auto">
          <a:xfrm>
            <a:off x="6095999" y="3493652"/>
            <a:ext cx="558362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Hilt – </a:t>
            </a:r>
            <a:r>
              <a:rPr lang="ru-RU" sz="2000" b="1" dirty="0"/>
              <a:t>Внедрение зависимостей</a:t>
            </a:r>
          </a:p>
        </p:txBody>
      </p:sp>
      <p:pic>
        <p:nvPicPr>
          <p:cNvPr id="8" name="Рисунок 7" descr="Изображение выглядит как текст, мультфильм,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B0A581-FC6C-C381-584A-B60B187C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3542"/>
            <a:ext cx="5583626" cy="279181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8B8459-F55C-A57F-5B49-DDB36A28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33" y="85638"/>
            <a:ext cx="10515600" cy="877521"/>
          </a:xfrm>
        </p:spPr>
        <p:txBody>
          <a:bodyPr/>
          <a:lstStyle/>
          <a:p>
            <a:r>
              <a:rPr lang="ru-RU" dirty="0"/>
              <a:t>Основные технологии</a:t>
            </a: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853F132C-44F8-7118-E981-6CAFC810F69A}"/>
              </a:ext>
            </a:extLst>
          </p:cNvPr>
          <p:cNvSpPr/>
          <p:nvPr/>
        </p:nvSpPr>
        <p:spPr>
          <a:xfrm>
            <a:off x="334330" y="2203155"/>
            <a:ext cx="558362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🧩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Архитектурный паттерн, разделяющий UI (View), бизнес-логику и управление состоянием (</a:t>
            </a:r>
            <a:r>
              <a:rPr lang="ru-RU" sz="1400" dirty="0" err="1"/>
              <a:t>ViewModel</a:t>
            </a:r>
            <a:r>
              <a:rPr lang="ru-RU" sz="1400" dirty="0"/>
              <a:t>) и данные (Model)</a:t>
            </a:r>
            <a:endParaRPr lang="en-US" sz="1400" dirty="0"/>
          </a:p>
          <a:p>
            <a:r>
              <a:rPr lang="en-US" dirty="0"/>
              <a:t>⚡ </a:t>
            </a:r>
            <a:r>
              <a:rPr lang="ru-RU" b="1" dirty="0"/>
              <a:t>Преимущества:</a:t>
            </a:r>
            <a:br>
              <a:rPr lang="ru-RU" dirty="0"/>
            </a:br>
            <a:r>
              <a:rPr lang="ru-RU" sz="1400" dirty="0"/>
              <a:t>✅ Четкое разделение ответственностей</a:t>
            </a:r>
            <a:br>
              <a:rPr lang="ru-RU" sz="1400" dirty="0"/>
            </a:br>
            <a:r>
              <a:rPr lang="ru-RU" sz="1400" dirty="0"/>
              <a:t>✅ Улучшенная тестируемость компонентов</a:t>
            </a:r>
            <a:br>
              <a:rPr lang="ru-RU" sz="1400" dirty="0"/>
            </a:br>
            <a:r>
              <a:rPr lang="ru-RU" sz="1400" dirty="0"/>
              <a:t>✅ Устойчивость к изменениям конфигурации (например, поворот экрана)</a:t>
            </a:r>
          </a:p>
          <a:p>
            <a:r>
              <a:rPr lang="ru-RU" sz="1400" dirty="0"/>
              <a:t>✅ Интеграция с </a:t>
            </a:r>
            <a:r>
              <a:rPr lang="en-US" sz="1400" dirty="0"/>
              <a:t>Android Jetpack (Lifecycle, </a:t>
            </a:r>
            <a:r>
              <a:rPr lang="en-US" sz="1400" dirty="0" err="1"/>
              <a:t>LiveData</a:t>
            </a:r>
            <a:r>
              <a:rPr lang="en-US" sz="1400" dirty="0"/>
              <a:t>/</a:t>
            </a:r>
            <a:r>
              <a:rPr lang="en-US" sz="1400" dirty="0" err="1"/>
              <a:t>StateFlow</a:t>
            </a:r>
            <a:r>
              <a:rPr lang="en-US" sz="1400" dirty="0"/>
              <a:t>)</a:t>
            </a:r>
            <a:endParaRPr lang="ru-RU" sz="1400" dirty="0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2C6D3273-2476-68FB-CA48-596DCEA4A5FA}"/>
              </a:ext>
            </a:extLst>
          </p:cNvPr>
          <p:cNvSpPr txBox="1"/>
          <p:nvPr/>
        </p:nvSpPr>
        <p:spPr bwMode="auto">
          <a:xfrm>
            <a:off x="334330" y="1260801"/>
            <a:ext cx="558362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MVVM (Model-View-</a:t>
            </a:r>
            <a:r>
              <a:rPr lang="en-US" sz="2000" b="1" dirty="0" err="1"/>
              <a:t>ViewModel</a:t>
            </a:r>
            <a:r>
              <a:rPr lang="en-US" sz="2000" b="1" dirty="0"/>
              <a:t>) – </a:t>
            </a:r>
            <a:r>
              <a:rPr lang="ru-RU" sz="2000" b="1" dirty="0"/>
              <a:t>Архитектурный паттерн</a:t>
            </a:r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6993DA4E-4EBE-4ED8-BC94-1BCFE40A0260}"/>
              </a:ext>
            </a:extLst>
          </p:cNvPr>
          <p:cNvSpPr/>
          <p:nvPr/>
        </p:nvSpPr>
        <p:spPr>
          <a:xfrm>
            <a:off x="6095997" y="4405324"/>
            <a:ext cx="558362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💾 </a:t>
            </a:r>
            <a:r>
              <a:rPr lang="ru-RU" b="1" dirty="0"/>
              <a:t>Что это?</a:t>
            </a:r>
            <a:br>
              <a:rPr lang="ru-RU" dirty="0"/>
            </a:br>
            <a:r>
              <a:rPr lang="ru-RU" sz="1400" dirty="0"/>
              <a:t>Слой абстракции над </a:t>
            </a:r>
            <a:r>
              <a:rPr lang="ru-RU" sz="1400" dirty="0" err="1"/>
              <a:t>SQLite</a:t>
            </a:r>
            <a:r>
              <a:rPr lang="ru-RU" sz="1400" dirty="0"/>
              <a:t> для удобной работы с локальной базой данных.</a:t>
            </a:r>
          </a:p>
          <a:p>
            <a:r>
              <a:rPr lang="ru-RU" dirty="0"/>
              <a:t>🔧 </a:t>
            </a:r>
            <a:r>
              <a:rPr lang="ru-RU" b="1" dirty="0"/>
              <a:t>Как помогает?</a:t>
            </a:r>
            <a:br>
              <a:rPr lang="ru-RU" dirty="0"/>
            </a:br>
            <a:r>
              <a:rPr lang="ru-RU" sz="1400" dirty="0"/>
              <a:t>✅ Кеширование погодных данных для офлайн-доступа и быстрой загрузки</a:t>
            </a:r>
          </a:p>
          <a:p>
            <a:r>
              <a:rPr lang="ru-RU" sz="1400" dirty="0"/>
              <a:t>✅ Сохранение добавленных местоположений</a:t>
            </a:r>
            <a:br>
              <a:rPr lang="ru-RU" sz="1400" dirty="0"/>
            </a:br>
            <a:r>
              <a:rPr lang="ru-RU" sz="1400" dirty="0"/>
              <a:t>✅ Проверка синтаксиса SQL на этапе компиляции</a:t>
            </a:r>
          </a:p>
          <a:p>
            <a:r>
              <a:rPr lang="ru-RU" sz="1400" dirty="0"/>
              <a:t>✅ Легкая интеграция с </a:t>
            </a:r>
            <a:r>
              <a:rPr lang="ru-RU" sz="1400" dirty="0" err="1"/>
              <a:t>LiveData</a:t>
            </a:r>
            <a:r>
              <a:rPr lang="ru-RU" sz="1400" dirty="0"/>
              <a:t>/</a:t>
            </a:r>
            <a:r>
              <a:rPr lang="ru-RU" sz="1400" dirty="0" err="1"/>
              <a:t>Flow</a:t>
            </a:r>
            <a:r>
              <a:rPr lang="ru-RU" sz="1400" dirty="0"/>
              <a:t> для реактивного обновления UI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D6C2D324-F011-3CE2-855F-B6396CB53801}"/>
              </a:ext>
            </a:extLst>
          </p:cNvPr>
          <p:cNvSpPr txBox="1"/>
          <p:nvPr/>
        </p:nvSpPr>
        <p:spPr bwMode="auto">
          <a:xfrm>
            <a:off x="6095998" y="3577627"/>
            <a:ext cx="558362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err="1"/>
              <a:t>Room</a:t>
            </a:r>
            <a:r>
              <a:rPr lang="ru-RU" sz="2000" b="1" dirty="0"/>
              <a:t> </a:t>
            </a:r>
            <a:r>
              <a:rPr lang="ru-RU" sz="2000" b="1" dirty="0" err="1"/>
              <a:t>Persistence</a:t>
            </a:r>
            <a:r>
              <a:rPr lang="ru-RU" sz="2000" b="1" dirty="0"/>
              <a:t> Library – Локальное хранилище данных (Кеширование)</a:t>
            </a:r>
          </a:p>
        </p:txBody>
      </p:sp>
      <p:pic>
        <p:nvPicPr>
          <p:cNvPr id="14" name="Рисунок 13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F1FB601-D5AA-56D8-577F-FABA36B2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3" y="4910089"/>
            <a:ext cx="5330890" cy="1561784"/>
          </a:xfrm>
          <a:prstGeom prst="roundRect">
            <a:avLst/>
          </a:prstGeom>
        </p:spPr>
      </p:pic>
      <p:pic>
        <p:nvPicPr>
          <p:cNvPr id="20" name="Рисунок 19" descr="Изображение выглядит как мультфильм, графическая вставка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D4D8C24-E2DF-4258-7001-01625A54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50548"/>
            <a:ext cx="5655897" cy="29298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3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C10C-A15B-3A52-215F-807D82655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FB6E-9AB5-38E2-5D91-819ED87C6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6600" b="1" dirty="0">
                <a:solidFill>
                  <a:schemeClr val="bg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СПАСИБО ЗА ВНИМАНИЕ!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4B299-0F4F-85A8-3393-E55B52B1E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056" y="4498734"/>
            <a:ext cx="6482862" cy="1146287"/>
          </a:xfrm>
        </p:spPr>
        <p:txBody>
          <a:bodyPr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гр.251003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Пунько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Кирилл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Габрусь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Станислав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Панкратьев</a:t>
            </a:r>
            <a:r>
              <a:rPr lang="en-US" sz="24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Егор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7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>
            <a:extLst>
              <a:ext uri="{FF2B5EF4-FFF2-40B4-BE49-F238E27FC236}">
                <a16:creationId xmlns:a16="http://schemas.microsoft.com/office/drawing/2014/main" id="{8124A28B-0F0A-E2E8-94A1-26C769B07E11}"/>
              </a:ext>
            </a:extLst>
          </p:cNvPr>
          <p:cNvSpPr/>
          <p:nvPr/>
        </p:nvSpPr>
        <p:spPr>
          <a:xfrm>
            <a:off x="547906" y="896726"/>
            <a:ext cx="7820607" cy="2682016"/>
          </a:xfrm>
          <a:prstGeom prst="roundRect">
            <a:avLst>
              <a:gd name="adj" fmla="val 5399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Плюсы: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Точность по Беларуси:</a:t>
            </a:r>
            <a:r>
              <a:rPr lang="ru-RU" dirty="0">
                <a:solidFill>
                  <a:schemeClr val="bg1"/>
                </a:solidFill>
              </a:rPr>
              <a:t> Использует официальные данные </a:t>
            </a:r>
            <a:r>
              <a:rPr lang="ru-RU" dirty="0" err="1">
                <a:solidFill>
                  <a:schemeClr val="bg1"/>
                </a:solidFill>
              </a:rPr>
              <a:t>Белгидромета</a:t>
            </a:r>
            <a:r>
              <a:rPr lang="ru-RU" dirty="0">
                <a:solidFill>
                  <a:schemeClr val="bg1"/>
                </a:solidFill>
              </a:rPr>
              <a:t>, что потенциально дает высокую точность именно для РБ.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Простота:</a:t>
            </a:r>
            <a:r>
              <a:rPr lang="ru-RU" dirty="0">
                <a:solidFill>
                  <a:schemeClr val="bg1"/>
                </a:solidFill>
              </a:rPr>
              <a:t> Часто имеет более простой и минималистичный интерфейс, ориентированный на основные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Локализация:</a:t>
            </a:r>
            <a:r>
              <a:rPr lang="ru-RU" dirty="0">
                <a:solidFill>
                  <a:schemeClr val="bg1"/>
                </a:solidFill>
              </a:rPr>
              <a:t> Полностью адаптировано для белорусского пользователя (язык, фокус на регионах РБ).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Отсутствие рекламы (в платной версии):</a:t>
            </a:r>
            <a:r>
              <a:rPr lang="ru-RU" dirty="0">
                <a:solidFill>
                  <a:schemeClr val="bg1"/>
                </a:solidFill>
              </a:rPr>
              <a:t> Возможность получить версию без рекламы.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8D43CC74-A90E-E1C6-C89E-27F960D2CE23}"/>
              </a:ext>
            </a:extLst>
          </p:cNvPr>
          <p:cNvSpPr/>
          <p:nvPr/>
        </p:nvSpPr>
        <p:spPr>
          <a:xfrm>
            <a:off x="4842588" y="2323991"/>
            <a:ext cx="3340359" cy="1254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22430C83-D398-BF61-9A8C-725DBDD44A71}"/>
              </a:ext>
            </a:extLst>
          </p:cNvPr>
          <p:cNvSpPr/>
          <p:nvPr/>
        </p:nvSpPr>
        <p:spPr>
          <a:xfrm>
            <a:off x="723034" y="361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4000" b="1" dirty="0"/>
              <a:t>Погода в кармане</a:t>
            </a:r>
            <a:endParaRPr lang="en-US" sz="4000" dirty="0"/>
          </a:p>
        </p:txBody>
      </p:sp>
      <p:pic>
        <p:nvPicPr>
          <p:cNvPr id="28" name="Рисунок 27" descr="Изображение выглядит как текст, небо, снимок экрана, Устройство связ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E14F0F-0D3C-BA5A-12E5-DDC0A2D5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62" y="896726"/>
            <a:ext cx="3131774" cy="5567598"/>
          </a:xfrm>
          <a:prstGeom prst="roundRect">
            <a:avLst/>
          </a:prstGeom>
        </p:spPr>
      </p:pic>
      <p:sp>
        <p:nvSpPr>
          <p:cNvPr id="31" name="Shape 9">
            <a:extLst>
              <a:ext uri="{FF2B5EF4-FFF2-40B4-BE49-F238E27FC236}">
                <a16:creationId xmlns:a16="http://schemas.microsoft.com/office/drawing/2014/main" id="{2A52DF1C-E1BC-6B49-0B09-6EAF7BC330D2}"/>
              </a:ext>
            </a:extLst>
          </p:cNvPr>
          <p:cNvSpPr/>
          <p:nvPr/>
        </p:nvSpPr>
        <p:spPr>
          <a:xfrm>
            <a:off x="547906" y="3753327"/>
            <a:ext cx="7820607" cy="2927391"/>
          </a:xfrm>
          <a:prstGeom prst="roundRect">
            <a:avLst>
              <a:gd name="adj" fmla="val 5399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Минусы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Ограниченный функционал:</a:t>
            </a:r>
            <a:r>
              <a:rPr lang="ru-RU" dirty="0">
                <a:solidFill>
                  <a:schemeClr val="bg1"/>
                </a:solidFill>
              </a:rPr>
              <a:t> Как правило, меньше дополнительных функций (слои карт, мировые прогнозы, специализированные профили) по сравнению с глобальными приложениями.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Глобальный прогноз:</a:t>
            </a:r>
            <a:r>
              <a:rPr lang="ru-RU" dirty="0">
                <a:solidFill>
                  <a:schemeClr val="bg1"/>
                </a:solidFill>
              </a:rPr>
              <a:t> Функциональность и точность за пределами Беларуси может быть ограничена.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Инновации:</a:t>
            </a:r>
            <a:r>
              <a:rPr lang="ru-RU" dirty="0">
                <a:solidFill>
                  <a:schemeClr val="bg1"/>
                </a:solidFill>
              </a:rPr>
              <a:t> Может медленнее внедрять новые функции вроде AI-ассистентов или уникальных индексов.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Реклама (в бесплатной версии):</a:t>
            </a:r>
            <a:r>
              <a:rPr lang="ru-RU" dirty="0">
                <a:solidFill>
                  <a:schemeClr val="bg1"/>
                </a:solidFill>
              </a:rPr>
              <a:t> Бесплатная версия, скорее всего, содержит рекламу.</a:t>
            </a:r>
          </a:p>
        </p:txBody>
      </p:sp>
    </p:spTree>
    <p:extLst>
      <p:ext uri="{BB962C8B-B14F-4D97-AF65-F5344CB8AC3E}">
        <p14:creationId xmlns:p14="http://schemas.microsoft.com/office/powerpoint/2010/main" val="283818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облако, текст, небо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988FC78-A5E0-9315-FD13-9286FBA24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1290" y="574725"/>
            <a:ext cx="6058759" cy="3408052"/>
          </a:xfrm>
          <a:prstGeom prst="round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B51CAEFC-67B5-72C7-EF12-5989C22CB041}"/>
              </a:ext>
            </a:extLst>
          </p:cNvPr>
          <p:cNvSpPr/>
          <p:nvPr/>
        </p:nvSpPr>
        <p:spPr>
          <a:xfrm>
            <a:off x="472670" y="1390262"/>
            <a:ext cx="3968702" cy="5355772"/>
          </a:xfrm>
          <a:prstGeom prst="roundRect">
            <a:avLst>
              <a:gd name="adj" fmla="val 4496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Плюсы: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MinuteCast</a:t>
            </a:r>
            <a:r>
              <a:rPr lang="ru-RU" b="1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Очень точный поминутный прогноз осадков на ближайшие 2 часа (где доступно).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Глобальный охват:</a:t>
            </a:r>
            <a:r>
              <a:rPr lang="ru-RU" dirty="0">
                <a:solidFill>
                  <a:schemeClr val="bg1"/>
                </a:solidFill>
              </a:rPr>
              <a:t> Предоставляет прогнозы для множества точек по всему миру.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Доп. Индексы:</a:t>
            </a:r>
            <a:r>
              <a:rPr lang="ru-RU" dirty="0">
                <a:solidFill>
                  <a:schemeClr val="bg1"/>
                </a:solidFill>
              </a:rPr>
              <a:t> Часто включает данные о качестве воздуха, УФ-индексе, прогнозах для аллергиков.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Интерактивные карты:</a:t>
            </a:r>
            <a:r>
              <a:rPr lang="ru-RU" dirty="0">
                <a:solidFill>
                  <a:schemeClr val="bg1"/>
                </a:solidFill>
              </a:rPr>
              <a:t> Предлагает радарные и спутниковые карты погоды.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Детализация:</a:t>
            </a:r>
            <a:r>
              <a:rPr lang="ru-RU" dirty="0">
                <a:solidFill>
                  <a:schemeClr val="bg1"/>
                </a:solidFill>
              </a:rPr>
              <a:t> Обычно дает подробные дневные и почасовые прогнозы.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7B80735-6F77-8EEF-0D8E-7C9C60A49347}"/>
              </a:ext>
            </a:extLst>
          </p:cNvPr>
          <p:cNvSpPr/>
          <p:nvPr/>
        </p:nvSpPr>
        <p:spPr>
          <a:xfrm>
            <a:off x="472670" y="574725"/>
            <a:ext cx="260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ea typeface="Syne Extra Bold" pitchFamily="34" charset="-122"/>
                <a:cs typeface="Syne Extra Bold" pitchFamily="34" charset="-120"/>
              </a:rPr>
              <a:t>AccuWeather</a:t>
            </a:r>
            <a:endParaRPr lang="en-US" sz="40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CC21EB49-4274-63CD-E885-F442089E6F08}"/>
              </a:ext>
            </a:extLst>
          </p:cNvPr>
          <p:cNvSpPr/>
          <p:nvPr/>
        </p:nvSpPr>
        <p:spPr>
          <a:xfrm>
            <a:off x="5021291" y="4134919"/>
            <a:ext cx="6058759" cy="2611115"/>
          </a:xfrm>
          <a:prstGeom prst="roundRect">
            <a:avLst>
              <a:gd name="adj" fmla="val 4496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Минусы: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1800" b="1" dirty="0">
                <a:solidFill>
                  <a:schemeClr val="bg1"/>
                </a:solidFill>
              </a:rPr>
              <a:t>Реклама:</a:t>
            </a:r>
            <a:r>
              <a:rPr lang="ru-RU" sz="1800" dirty="0">
                <a:solidFill>
                  <a:schemeClr val="bg1"/>
                </a:solidFill>
              </a:rPr>
              <a:t> Бесплатная версия содержит довольно много рекламы.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b="1" dirty="0">
                <a:solidFill>
                  <a:schemeClr val="bg1"/>
                </a:solidFill>
              </a:rPr>
              <a:t>Интерфейс:</a:t>
            </a:r>
            <a:r>
              <a:rPr lang="ru-RU" sz="1800" dirty="0">
                <a:solidFill>
                  <a:schemeClr val="bg1"/>
                </a:solidFill>
              </a:rPr>
              <a:t> Может показаться некоторым пользователям перегруженным из-за обилия информации.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b="1" dirty="0">
                <a:solidFill>
                  <a:schemeClr val="bg1"/>
                </a:solidFill>
              </a:rPr>
              <a:t>Точность </a:t>
            </a:r>
            <a:r>
              <a:rPr lang="ru-RU" sz="1800" b="1" dirty="0" err="1">
                <a:solidFill>
                  <a:schemeClr val="bg1"/>
                </a:solidFill>
              </a:rPr>
              <a:t>MinuteCast</a:t>
            </a:r>
            <a:r>
              <a:rPr lang="ru-RU" sz="1800" b="1" dirty="0">
                <a:solidFill>
                  <a:schemeClr val="bg1"/>
                </a:solidFill>
              </a:rPr>
              <a:t>:</a:t>
            </a:r>
            <a:r>
              <a:rPr lang="ru-RU" sz="1800" dirty="0">
                <a:solidFill>
                  <a:schemeClr val="bg1"/>
                </a:solidFill>
              </a:rPr>
              <a:t> Функция доступна не везде и точность может варьироваться.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b="1" dirty="0">
                <a:solidFill>
                  <a:schemeClr val="bg1"/>
                </a:solidFill>
              </a:rPr>
              <a:t>Специализация: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Мало</a:t>
            </a:r>
            <a:r>
              <a:rPr lang="ru-RU" sz="1800" dirty="0">
                <a:solidFill>
                  <a:schemeClr val="bg1"/>
                </a:solidFill>
              </a:rPr>
              <a:t> узкоспециализированных данных</a:t>
            </a:r>
            <a:br>
              <a:rPr lang="ru-RU" sz="18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>
            <a:extLst>
              <a:ext uri="{FF2B5EF4-FFF2-40B4-BE49-F238E27FC236}">
                <a16:creationId xmlns:a16="http://schemas.microsoft.com/office/drawing/2014/main" id="{6E92E8F6-8C22-2AAC-D94B-E924E8A25281}"/>
              </a:ext>
            </a:extLst>
          </p:cNvPr>
          <p:cNvSpPr/>
          <p:nvPr/>
        </p:nvSpPr>
        <p:spPr>
          <a:xfrm>
            <a:off x="5431589" y="3575232"/>
            <a:ext cx="5892664" cy="2950512"/>
          </a:xfrm>
          <a:prstGeom prst="roundRect">
            <a:avLst>
              <a:gd name="adj" fmla="val 4496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Минусы: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Сложность:</a:t>
            </a:r>
            <a:r>
              <a:rPr lang="ru-RU" dirty="0">
                <a:solidFill>
                  <a:schemeClr val="bg1"/>
                </a:solidFill>
              </a:rPr>
              <a:t> Может быть избыточным и сложным для обычного пользователя, ищущего простой прогноз.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Акцент на картах:</a:t>
            </a:r>
            <a:r>
              <a:rPr lang="ru-RU" dirty="0">
                <a:solidFill>
                  <a:schemeClr val="bg1"/>
                </a:solidFill>
              </a:rPr>
              <a:t> Основной фокус на картах, а не на текстовых сводках на день/неделю (хотя они есть).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Премиум-функции:</a:t>
            </a:r>
            <a:r>
              <a:rPr lang="ru-RU" dirty="0">
                <a:solidFill>
                  <a:schemeClr val="bg1"/>
                </a:solidFill>
              </a:rPr>
              <a:t> Наиболее точные модели, детальные прогнозы и оффлайн-карты требуют платной подписки.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Нет AI-ассистента:</a:t>
            </a:r>
            <a:r>
              <a:rPr lang="ru-RU" dirty="0">
                <a:solidFill>
                  <a:schemeClr val="bg1"/>
                </a:solidFill>
              </a:rPr>
              <a:t> Отсутствует функция общения с ботом для получения советов.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C9DCA322-8135-22B7-4B49-91A5CF7C4698}"/>
              </a:ext>
            </a:extLst>
          </p:cNvPr>
          <p:cNvSpPr/>
          <p:nvPr/>
        </p:nvSpPr>
        <p:spPr>
          <a:xfrm>
            <a:off x="511532" y="514157"/>
            <a:ext cx="3195995" cy="43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ea typeface="Syne Extra Bold" pitchFamily="34" charset="-122"/>
                <a:cs typeface="Syne Extra Bold" pitchFamily="34" charset="-120"/>
              </a:rPr>
              <a:t>Windy.com</a:t>
            </a:r>
            <a:endParaRPr lang="en-US" sz="40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44094B28-6ACB-6A72-B546-E0BAC37B15F9}"/>
              </a:ext>
            </a:extLst>
          </p:cNvPr>
          <p:cNvSpPr/>
          <p:nvPr/>
        </p:nvSpPr>
        <p:spPr>
          <a:xfrm>
            <a:off x="356705" y="1365463"/>
            <a:ext cx="4822754" cy="5160281"/>
          </a:xfrm>
          <a:prstGeom prst="roundRect">
            <a:avLst>
              <a:gd name="adj" fmla="val 4496"/>
            </a:avLst>
          </a:prstGeom>
          <a:solidFill>
            <a:schemeClr val="accent2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1"/>
                </a:solidFill>
              </a:rPr>
              <a:t>Плюсы :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Визуализация:</a:t>
            </a:r>
            <a:r>
              <a:rPr lang="ru-RU" dirty="0">
                <a:solidFill>
                  <a:schemeClr val="bg1"/>
                </a:solidFill>
              </a:rPr>
              <a:t> детализированные интерактивные карты (ветер, волны, температура, облачность, осадки и др.).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Профессиональные инструменты:</a:t>
            </a:r>
            <a:r>
              <a:rPr lang="ru-RU" dirty="0">
                <a:solidFill>
                  <a:schemeClr val="bg1"/>
                </a:solidFill>
              </a:rPr>
              <a:t> Сравнение различных моделей прогнозов (ECMWF, GFS и др.), </a:t>
            </a:r>
            <a:r>
              <a:rPr lang="ru-RU" dirty="0" err="1">
                <a:solidFill>
                  <a:schemeClr val="bg1"/>
                </a:solidFill>
              </a:rPr>
              <a:t>метеограммы</a:t>
            </a:r>
            <a:r>
              <a:rPr lang="ru-RU" dirty="0">
                <a:solidFill>
                  <a:schemeClr val="bg1"/>
                </a:solidFill>
              </a:rPr>
              <a:t>, аэрологические диаграммы.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Профили:</a:t>
            </a:r>
            <a:r>
              <a:rPr lang="ru-RU" dirty="0">
                <a:solidFill>
                  <a:schemeClr val="bg1"/>
                </a:solidFill>
              </a:rPr>
              <a:t> Идеально подходит для пилотов, моряков, серферов, парапланеристов и метео-энтузиастов.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Оффлайн-карты:</a:t>
            </a:r>
            <a:r>
              <a:rPr lang="ru-RU" dirty="0">
                <a:solidFill>
                  <a:schemeClr val="bg1"/>
                </a:solidFill>
              </a:rPr>
              <a:t> Возможность (ограниченная в бесплатной версии) загрузки карт для оффлайн-использования.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Сообщество:</a:t>
            </a:r>
            <a:r>
              <a:rPr lang="ru-RU" dirty="0">
                <a:solidFill>
                  <a:schemeClr val="bg1"/>
                </a:solidFill>
              </a:rPr>
              <a:t> Есть веб-камеры и точки интереса, добавляемые пользователями.</a:t>
            </a:r>
          </a:p>
        </p:txBody>
      </p:sp>
      <p:pic>
        <p:nvPicPr>
          <p:cNvPr id="10" name="Рисунок 9" descr="Изображение выглядит как карта, Детское искусство, снимок экрана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F8A1B3-D687-0055-873F-DA6BBD95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89" y="218398"/>
            <a:ext cx="5892664" cy="32868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86115-EEFE-B9FF-6247-787007AA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8" y="793726"/>
            <a:ext cx="2427063" cy="52705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0100A-D122-2FD0-A65B-7A0D665B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преимущества</a:t>
            </a:r>
          </a:p>
        </p:txBody>
      </p:sp>
      <p:grpSp>
        <p:nvGrpSpPr>
          <p:cNvPr id="8" name="组合 59">
            <a:extLst>
              <a:ext uri="{FF2B5EF4-FFF2-40B4-BE49-F238E27FC236}">
                <a16:creationId xmlns:a16="http://schemas.microsoft.com/office/drawing/2014/main" id="{D1C3B245-46AC-2901-0C51-DAA2CF8566D4}"/>
              </a:ext>
            </a:extLst>
          </p:cNvPr>
          <p:cNvGrpSpPr/>
          <p:nvPr/>
        </p:nvGrpSpPr>
        <p:grpSpPr>
          <a:xfrm>
            <a:off x="307911" y="1551318"/>
            <a:ext cx="3677484" cy="1514304"/>
            <a:chOff x="7568626" y="2972099"/>
            <a:chExt cx="3677484" cy="1164551"/>
          </a:xfrm>
        </p:grpSpPr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BBCDFE48-A0CF-9F7C-1A18-7F22B1ED9F6B}"/>
                </a:ext>
              </a:extLst>
            </p:cNvPr>
            <p:cNvSpPr txBox="1"/>
            <p:nvPr/>
          </p:nvSpPr>
          <p:spPr bwMode="auto">
            <a:xfrm>
              <a:off x="8402845" y="3436884"/>
              <a:ext cx="2843264" cy="69976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Получайте самые точные и подробные сводки погоды каждый день.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20FE14E1-6520-9BF2-855E-1F1555FFA891}"/>
                </a:ext>
              </a:extLst>
            </p:cNvPr>
            <p:cNvSpPr txBox="1"/>
            <p:nvPr/>
          </p:nvSpPr>
          <p:spPr bwMode="auto">
            <a:xfrm>
              <a:off x="7568626" y="2972099"/>
              <a:ext cx="3677484" cy="6463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/>
                <a:t>Точные и детализированные прогнозы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59">
            <a:extLst>
              <a:ext uri="{FF2B5EF4-FFF2-40B4-BE49-F238E27FC236}">
                <a16:creationId xmlns:a16="http://schemas.microsoft.com/office/drawing/2014/main" id="{5E06ECD6-5027-EC6A-C379-CA6C1A259092}"/>
              </a:ext>
            </a:extLst>
          </p:cNvPr>
          <p:cNvGrpSpPr/>
          <p:nvPr/>
        </p:nvGrpSpPr>
        <p:grpSpPr>
          <a:xfrm>
            <a:off x="475862" y="3394164"/>
            <a:ext cx="3509533" cy="1231196"/>
            <a:chOff x="7736576" y="2972099"/>
            <a:chExt cx="3509533" cy="1231196"/>
          </a:xfrm>
        </p:grpSpPr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DA3FE3CA-691F-2AD6-D6C0-10D8AD4CA5C9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Легко находите нужные данные благодаря простому и понятному дизайну.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7">
              <a:extLst>
                <a:ext uri="{FF2B5EF4-FFF2-40B4-BE49-F238E27FC236}">
                  <a16:creationId xmlns:a16="http://schemas.microsoft.com/office/drawing/2014/main" id="{4C874F7D-1AFD-658B-484B-D16059BBC21E}"/>
                </a:ext>
              </a:extLst>
            </p:cNvPr>
            <p:cNvSpPr txBox="1"/>
            <p:nvPr/>
          </p:nvSpPr>
          <p:spPr bwMode="auto">
            <a:xfrm>
              <a:off x="7736576" y="2972099"/>
              <a:ext cx="3509533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/>
                <a:t>Интуитивно понятный интерфейс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59">
            <a:extLst>
              <a:ext uri="{FF2B5EF4-FFF2-40B4-BE49-F238E27FC236}">
                <a16:creationId xmlns:a16="http://schemas.microsoft.com/office/drawing/2014/main" id="{40F79D86-6B7C-6265-F3A7-93AA5AB34250}"/>
              </a:ext>
            </a:extLst>
          </p:cNvPr>
          <p:cNvGrpSpPr/>
          <p:nvPr/>
        </p:nvGrpSpPr>
        <p:grpSpPr>
          <a:xfrm>
            <a:off x="662473" y="4937350"/>
            <a:ext cx="3322921" cy="1231196"/>
            <a:chOff x="7923188" y="2972099"/>
            <a:chExt cx="3322921" cy="1231196"/>
          </a:xfrm>
        </p:grpSpPr>
        <p:sp>
          <p:nvSpPr>
            <p:cNvPr id="15" name="文本框 6">
              <a:extLst>
                <a:ext uri="{FF2B5EF4-FFF2-40B4-BE49-F238E27FC236}">
                  <a16:creationId xmlns:a16="http://schemas.microsoft.com/office/drawing/2014/main" id="{C74D6E1B-33D0-F82C-37CC-94A1B1A10D03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Специальные данные для водителей, агрономов, туристов и других пользователей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7">
              <a:extLst>
                <a:ext uri="{FF2B5EF4-FFF2-40B4-BE49-F238E27FC236}">
                  <a16:creationId xmlns:a16="http://schemas.microsoft.com/office/drawing/2014/main" id="{1C370D00-D22D-8743-E35C-C97FB7D02106}"/>
                </a:ext>
              </a:extLst>
            </p:cNvPr>
            <p:cNvSpPr txBox="1"/>
            <p:nvPr/>
          </p:nvSpPr>
          <p:spPr bwMode="auto">
            <a:xfrm>
              <a:off x="7923188" y="2972099"/>
              <a:ext cx="3322921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Наличие профилей данных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59">
            <a:extLst>
              <a:ext uri="{FF2B5EF4-FFF2-40B4-BE49-F238E27FC236}">
                <a16:creationId xmlns:a16="http://schemas.microsoft.com/office/drawing/2014/main" id="{F2D6C24E-FFFB-B525-2243-DBB470FE3382}"/>
              </a:ext>
            </a:extLst>
          </p:cNvPr>
          <p:cNvGrpSpPr/>
          <p:nvPr/>
        </p:nvGrpSpPr>
        <p:grpSpPr>
          <a:xfrm>
            <a:off x="4612337" y="1702807"/>
            <a:ext cx="2843264" cy="1231196"/>
            <a:chOff x="8402845" y="2972099"/>
            <a:chExt cx="2843264" cy="1231196"/>
          </a:xfrm>
        </p:grpSpPr>
        <p:sp>
          <p:nvSpPr>
            <p:cNvPr id="18" name="文本框 6">
              <a:extLst>
                <a:ext uri="{FF2B5EF4-FFF2-40B4-BE49-F238E27FC236}">
                  <a16:creationId xmlns:a16="http://schemas.microsoft.com/office/drawing/2014/main" id="{411FF447-9A94-5B64-B1FC-251A8F34410B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Мгновенный доступ к погоде без запуска приложения с главного экрана.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7">
              <a:extLst>
                <a:ext uri="{FF2B5EF4-FFF2-40B4-BE49-F238E27FC236}">
                  <a16:creationId xmlns:a16="http://schemas.microsoft.com/office/drawing/2014/main" id="{81568FC7-1708-78CC-30EC-EFC0090D248C}"/>
                </a:ext>
              </a:extLst>
            </p:cNvPr>
            <p:cNvSpPr txBox="1"/>
            <p:nvPr/>
          </p:nvSpPr>
          <p:spPr bwMode="auto">
            <a:xfrm>
              <a:off x="9422012" y="2972099"/>
              <a:ext cx="1824097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Виджет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59">
            <a:extLst>
              <a:ext uri="{FF2B5EF4-FFF2-40B4-BE49-F238E27FC236}">
                <a16:creationId xmlns:a16="http://schemas.microsoft.com/office/drawing/2014/main" id="{739D69D7-3B98-2593-93B3-0971943DB37A}"/>
              </a:ext>
            </a:extLst>
          </p:cNvPr>
          <p:cNvGrpSpPr/>
          <p:nvPr/>
        </p:nvGrpSpPr>
        <p:grpSpPr>
          <a:xfrm>
            <a:off x="4612337" y="3398829"/>
            <a:ext cx="2843264" cy="1231196"/>
            <a:chOff x="8402845" y="2972099"/>
            <a:chExt cx="2843264" cy="1231196"/>
          </a:xfrm>
        </p:grpSpPr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1838F4CF-77BE-2C6D-A2DC-44B108036ED3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Удобное отображение ключевой информации для быстрого ознакомления с погодой.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7">
              <a:extLst>
                <a:ext uri="{FF2B5EF4-FFF2-40B4-BE49-F238E27FC236}">
                  <a16:creationId xmlns:a16="http://schemas.microsoft.com/office/drawing/2014/main" id="{8422AA67-183A-49FC-7A95-4ED52731278D}"/>
                </a:ext>
              </a:extLst>
            </p:cNvPr>
            <p:cNvSpPr txBox="1"/>
            <p:nvPr/>
          </p:nvSpPr>
          <p:spPr bwMode="auto">
            <a:xfrm>
              <a:off x="9422012" y="2972099"/>
              <a:ext cx="1824097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Уведомление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59">
            <a:extLst>
              <a:ext uri="{FF2B5EF4-FFF2-40B4-BE49-F238E27FC236}">
                <a16:creationId xmlns:a16="http://schemas.microsoft.com/office/drawing/2014/main" id="{840F0433-67B5-D8AB-1180-ACF041E6E024}"/>
              </a:ext>
            </a:extLst>
          </p:cNvPr>
          <p:cNvGrpSpPr/>
          <p:nvPr/>
        </p:nvGrpSpPr>
        <p:grpSpPr>
          <a:xfrm>
            <a:off x="4108518" y="4937350"/>
            <a:ext cx="3474098" cy="1231196"/>
            <a:chOff x="7772012" y="2972099"/>
            <a:chExt cx="3474098" cy="1231196"/>
          </a:xfrm>
        </p:grpSpPr>
        <p:sp>
          <p:nvSpPr>
            <p:cNvPr id="24" name="文本框 6">
              <a:extLst>
                <a:ext uri="{FF2B5EF4-FFF2-40B4-BE49-F238E27FC236}">
                  <a16:creationId xmlns:a16="http://schemas.microsoft.com/office/drawing/2014/main" id="{0A154132-5EAD-0A36-EC79-E2F117A0AF0F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Задавайте вопросы умному помощнику и получайте персональные советы по погоде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7">
              <a:extLst>
                <a:ext uri="{FF2B5EF4-FFF2-40B4-BE49-F238E27FC236}">
                  <a16:creationId xmlns:a16="http://schemas.microsoft.com/office/drawing/2014/main" id="{F31EFF15-DEC5-A620-A967-E16CC4868BA8}"/>
                </a:ext>
              </a:extLst>
            </p:cNvPr>
            <p:cNvSpPr txBox="1"/>
            <p:nvPr/>
          </p:nvSpPr>
          <p:spPr bwMode="auto">
            <a:xfrm>
              <a:off x="7772012" y="2972099"/>
              <a:ext cx="347409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/>
                <a:t>Интегрированный </a:t>
              </a:r>
              <a:r>
                <a:rPr lang="en-US" dirty="0"/>
                <a:t>AI-</a:t>
              </a:r>
              <a:r>
                <a:rPr lang="ru-RU" dirty="0"/>
                <a:t>ассистент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pic>
        <p:nvPicPr>
          <p:cNvPr id="1026" name="Picture 2" descr="Айфон рамка вектор (50 фото)">
            <a:extLst>
              <a:ext uri="{FF2B5EF4-FFF2-40B4-BE49-F238E27FC236}">
                <a16:creationId xmlns:a16="http://schemas.microsoft.com/office/drawing/2014/main" id="{C92CF146-0D63-4DE2-9647-3646110B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40" y="492701"/>
            <a:ext cx="3865861" cy="589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3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AD86-35C4-7543-8F20-B6E4B36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597" y="0"/>
            <a:ext cx="4218993" cy="877521"/>
          </a:xfrm>
        </p:spPr>
        <p:txBody>
          <a:bodyPr/>
          <a:lstStyle/>
          <a:p>
            <a:r>
              <a:rPr lang="ru-RU" dirty="0"/>
              <a:t>Где посмотреть? </a:t>
            </a:r>
            <a:endParaRPr lang="en-UA" dirty="0"/>
          </a:p>
        </p:txBody>
      </p:sp>
      <p:grpSp>
        <p:nvGrpSpPr>
          <p:cNvPr id="20" name="组合 53">
            <a:extLst>
              <a:ext uri="{FF2B5EF4-FFF2-40B4-BE49-F238E27FC236}">
                <a16:creationId xmlns:a16="http://schemas.microsoft.com/office/drawing/2014/main" id="{2B1BDD23-28C1-0945-B1D4-AC7096B811EE}"/>
              </a:ext>
            </a:extLst>
          </p:cNvPr>
          <p:cNvGrpSpPr/>
          <p:nvPr/>
        </p:nvGrpSpPr>
        <p:grpSpPr>
          <a:xfrm>
            <a:off x="8292767" y="1030715"/>
            <a:ext cx="2843265" cy="951119"/>
            <a:chOff x="8402845" y="2972099"/>
            <a:chExt cx="2843265" cy="951119"/>
          </a:xfrm>
        </p:grpSpPr>
        <p:sp>
          <p:nvSpPr>
            <p:cNvPr id="21" name="文本框 6">
              <a:extLst>
                <a:ext uri="{FF2B5EF4-FFF2-40B4-BE49-F238E27FC236}">
                  <a16:creationId xmlns:a16="http://schemas.microsoft.com/office/drawing/2014/main" id="{6DB3F466-4893-0D48-B49A-AFE592853228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62985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Подробный прогноз погоды, с широким функционалом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7">
              <a:extLst>
                <a:ext uri="{FF2B5EF4-FFF2-40B4-BE49-F238E27FC236}">
                  <a16:creationId xmlns:a16="http://schemas.microsoft.com/office/drawing/2014/main" id="{9744EA2C-58CE-C443-9444-BB1347D3B210}"/>
                </a:ext>
              </a:extLst>
            </p:cNvPr>
            <p:cNvSpPr txBox="1"/>
            <p:nvPr/>
          </p:nvSpPr>
          <p:spPr bwMode="auto">
            <a:xfrm>
              <a:off x="9278458" y="2972099"/>
              <a:ext cx="1967652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Приложение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56">
            <a:extLst>
              <a:ext uri="{FF2B5EF4-FFF2-40B4-BE49-F238E27FC236}">
                <a16:creationId xmlns:a16="http://schemas.microsoft.com/office/drawing/2014/main" id="{1CDEFECF-D4C7-B24C-A135-A030936EF8AC}"/>
              </a:ext>
            </a:extLst>
          </p:cNvPr>
          <p:cNvGrpSpPr/>
          <p:nvPr/>
        </p:nvGrpSpPr>
        <p:grpSpPr>
          <a:xfrm>
            <a:off x="4254489" y="1030715"/>
            <a:ext cx="2843264" cy="1017249"/>
            <a:chOff x="7371941" y="3291511"/>
            <a:chExt cx="2843264" cy="1017249"/>
          </a:xfrm>
        </p:grpSpPr>
        <p:sp>
          <p:nvSpPr>
            <p:cNvPr id="24" name="文本框 6">
              <a:extLst>
                <a:ext uri="{FF2B5EF4-FFF2-40B4-BE49-F238E27FC236}">
                  <a16:creationId xmlns:a16="http://schemas.microsoft.com/office/drawing/2014/main" id="{A86283B2-409B-634D-B81E-25032B6BEC10}"/>
                </a:ext>
              </a:extLst>
            </p:cNvPr>
            <p:cNvSpPr txBox="1"/>
            <p:nvPr/>
          </p:nvSpPr>
          <p:spPr bwMode="auto">
            <a:xfrm>
              <a:off x="7371941" y="3678908"/>
              <a:ext cx="2843264" cy="62985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Позволяет быстро оценить погоду, не открывая приложение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7">
              <a:extLst>
                <a:ext uri="{FF2B5EF4-FFF2-40B4-BE49-F238E27FC236}">
                  <a16:creationId xmlns:a16="http://schemas.microsoft.com/office/drawing/2014/main" id="{F6CD1ECE-04E2-9B48-80A6-9229DC0A97C2}"/>
                </a:ext>
              </a:extLst>
            </p:cNvPr>
            <p:cNvSpPr txBox="1"/>
            <p:nvPr/>
          </p:nvSpPr>
          <p:spPr bwMode="auto">
            <a:xfrm>
              <a:off x="7745887" y="3291511"/>
              <a:ext cx="246931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Строка уведомлений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59">
            <a:extLst>
              <a:ext uri="{FF2B5EF4-FFF2-40B4-BE49-F238E27FC236}">
                <a16:creationId xmlns:a16="http://schemas.microsoft.com/office/drawing/2014/main" id="{E979C4F0-22B0-9E41-A525-35459F87BEA6}"/>
              </a:ext>
            </a:extLst>
          </p:cNvPr>
          <p:cNvGrpSpPr/>
          <p:nvPr/>
        </p:nvGrpSpPr>
        <p:grpSpPr>
          <a:xfrm>
            <a:off x="31786" y="1030715"/>
            <a:ext cx="2843264" cy="951119"/>
            <a:chOff x="8402845" y="2972099"/>
            <a:chExt cx="2843264" cy="951119"/>
          </a:xfrm>
        </p:grpSpPr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0FCF69A9-D41E-A249-B6F6-DFB5A64557EB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843264" cy="62985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Важная информация о погоде прямо на главном экране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7">
              <a:extLst>
                <a:ext uri="{FF2B5EF4-FFF2-40B4-BE49-F238E27FC236}">
                  <a16:creationId xmlns:a16="http://schemas.microsoft.com/office/drawing/2014/main" id="{3CE4328F-9664-904C-A4A6-73CF4BD4A14B}"/>
                </a:ext>
              </a:extLst>
            </p:cNvPr>
            <p:cNvSpPr txBox="1"/>
            <p:nvPr/>
          </p:nvSpPr>
          <p:spPr bwMode="auto">
            <a:xfrm>
              <a:off x="9422012" y="2972099"/>
              <a:ext cx="1824097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kern="0" dirty="0">
                  <a:cs typeface="+mn-ea"/>
                  <a:sym typeface="+mn-lt"/>
                </a:rPr>
                <a:t>Виджет</a:t>
              </a:r>
              <a:endParaRPr lang="zh-CN" altLang="en-US" kern="0" dirty="0">
                <a:cs typeface="+mn-ea"/>
                <a:sym typeface="+mn-lt"/>
              </a:endParaRPr>
            </a:p>
          </p:txBody>
        </p:sp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7DBAC6-2C5F-73A2-A457-1484896D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5" y="2124101"/>
            <a:ext cx="3322608" cy="4701946"/>
          </a:xfrm>
          <a:prstGeom prst="round2Same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E7ECF86-C30C-301B-3916-C3498254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15" y="2124101"/>
            <a:ext cx="3124471" cy="4701947"/>
          </a:xfrm>
          <a:prstGeom prst="round2Same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F92192-90BB-8DFA-0D10-E2FC501E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030" y="2124101"/>
            <a:ext cx="3705742" cy="4701946"/>
          </a:xfrm>
          <a:prstGeom prst="round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7D6048-CC17-4DC8-AD55-4AD09D04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83" y="298449"/>
            <a:ext cx="2860274" cy="62428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4A4CB7-29B4-401D-9C5C-7F84D5778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98" y="270933"/>
            <a:ext cx="2860274" cy="6316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6AD86-35C4-7543-8F20-B6E4B36F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</a:t>
            </a:r>
            <a:endParaRPr lang="en-UA" dirty="0"/>
          </a:p>
        </p:txBody>
      </p:sp>
      <p:grpSp>
        <p:nvGrpSpPr>
          <p:cNvPr id="47" name="组合 80">
            <a:extLst>
              <a:ext uri="{FF2B5EF4-FFF2-40B4-BE49-F238E27FC236}">
                <a16:creationId xmlns:a16="http://schemas.microsoft.com/office/drawing/2014/main" id="{B0DBD0D6-D501-B74A-AB02-26E006EA4239}"/>
              </a:ext>
            </a:extLst>
          </p:cNvPr>
          <p:cNvGrpSpPr/>
          <p:nvPr/>
        </p:nvGrpSpPr>
        <p:grpSpPr>
          <a:xfrm>
            <a:off x="1263694" y="1563913"/>
            <a:ext cx="3419085" cy="1231195"/>
            <a:chOff x="8402845" y="2972099"/>
            <a:chExt cx="3419085" cy="1231195"/>
          </a:xfrm>
        </p:grpSpPr>
        <p:sp>
          <p:nvSpPr>
            <p:cNvPr id="48" name="文本框 6">
              <a:extLst>
                <a:ext uri="{FF2B5EF4-FFF2-40B4-BE49-F238E27FC236}">
                  <a16:creationId xmlns:a16="http://schemas.microsoft.com/office/drawing/2014/main" id="{33B773A6-3C47-E349-A114-CF83598EA26D}"/>
                </a:ext>
              </a:extLst>
            </p:cNvPr>
            <p:cNvSpPr txBox="1"/>
            <p:nvPr/>
          </p:nvSpPr>
          <p:spPr bwMode="auto">
            <a:xfrm>
              <a:off x="8402845" y="3293365"/>
              <a:ext cx="3419085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Информация о погоде в данный момент времени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визуализация погоды, а также погодные характеристики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7">
              <a:extLst>
                <a:ext uri="{FF2B5EF4-FFF2-40B4-BE49-F238E27FC236}">
                  <a16:creationId xmlns:a16="http://schemas.microsoft.com/office/drawing/2014/main" id="{D88D05DE-E551-544D-B3B0-882CE6DE625F}"/>
                </a:ext>
              </a:extLst>
            </p:cNvPr>
            <p:cNvSpPr txBox="1"/>
            <p:nvPr/>
          </p:nvSpPr>
          <p:spPr bwMode="auto">
            <a:xfrm>
              <a:off x="9247152" y="2972099"/>
              <a:ext cx="250226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1600" kern="0" dirty="0">
                  <a:cs typeface="+mn-ea"/>
                  <a:sym typeface="+mn-lt"/>
                </a:rPr>
                <a:t>Текущая погода</a:t>
              </a:r>
              <a:endParaRPr lang="zh-CN" altLang="en-US" sz="1600" kern="0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86">
            <a:extLst>
              <a:ext uri="{FF2B5EF4-FFF2-40B4-BE49-F238E27FC236}">
                <a16:creationId xmlns:a16="http://schemas.microsoft.com/office/drawing/2014/main" id="{F5F25E30-1F1C-AD4C-BC8D-0DEAB9A4E772}"/>
              </a:ext>
            </a:extLst>
          </p:cNvPr>
          <p:cNvGrpSpPr/>
          <p:nvPr/>
        </p:nvGrpSpPr>
        <p:grpSpPr>
          <a:xfrm>
            <a:off x="1368463" y="5026361"/>
            <a:ext cx="3212623" cy="1231196"/>
            <a:chOff x="8402845" y="2972099"/>
            <a:chExt cx="2433886" cy="1231196"/>
          </a:xfrm>
        </p:grpSpPr>
        <p:sp>
          <p:nvSpPr>
            <p:cNvPr id="54" name="文本框 6">
              <a:extLst>
                <a:ext uri="{FF2B5EF4-FFF2-40B4-BE49-F238E27FC236}">
                  <a16:creationId xmlns:a16="http://schemas.microsoft.com/office/drawing/2014/main" id="{E4152350-A25F-8343-BC98-77ACCC5E198B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433885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Погода на ближайшие 7 дней с ночной и дневной температурой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7">
              <a:extLst>
                <a:ext uri="{FF2B5EF4-FFF2-40B4-BE49-F238E27FC236}">
                  <a16:creationId xmlns:a16="http://schemas.microsoft.com/office/drawing/2014/main" id="{F2DCA4FA-3193-7B41-8953-BC593CAE97D4}"/>
                </a:ext>
              </a:extLst>
            </p:cNvPr>
            <p:cNvSpPr txBox="1"/>
            <p:nvPr/>
          </p:nvSpPr>
          <p:spPr bwMode="auto">
            <a:xfrm>
              <a:off x="8770820" y="2972099"/>
              <a:ext cx="206591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1600" kern="0" dirty="0">
                  <a:cs typeface="+mn-ea"/>
                  <a:sym typeface="+mn-lt"/>
                </a:rPr>
                <a:t>Прогноз на неделю</a:t>
              </a:r>
              <a:endParaRPr lang="zh-CN" altLang="en-US" sz="1600" kern="0" dirty="0">
                <a:cs typeface="+mn-ea"/>
                <a:sym typeface="+mn-lt"/>
              </a:endParaRPr>
            </a:p>
          </p:txBody>
        </p:sp>
      </p:grpSp>
      <p:grpSp>
        <p:nvGrpSpPr>
          <p:cNvPr id="59" name="组合 92">
            <a:extLst>
              <a:ext uri="{FF2B5EF4-FFF2-40B4-BE49-F238E27FC236}">
                <a16:creationId xmlns:a16="http://schemas.microsoft.com/office/drawing/2014/main" id="{55DB986F-8464-264F-8DA4-DD6CAB2CAA19}"/>
              </a:ext>
            </a:extLst>
          </p:cNvPr>
          <p:cNvGrpSpPr/>
          <p:nvPr/>
        </p:nvGrpSpPr>
        <p:grpSpPr>
          <a:xfrm>
            <a:off x="1037388" y="3580824"/>
            <a:ext cx="3572877" cy="951119"/>
            <a:chOff x="8402845" y="2972099"/>
            <a:chExt cx="2433886" cy="951119"/>
          </a:xfrm>
        </p:grpSpPr>
        <p:sp>
          <p:nvSpPr>
            <p:cNvPr id="60" name="文本框 6">
              <a:extLst>
                <a:ext uri="{FF2B5EF4-FFF2-40B4-BE49-F238E27FC236}">
                  <a16:creationId xmlns:a16="http://schemas.microsoft.com/office/drawing/2014/main" id="{915A6FA0-6B7B-B94D-BCEA-6522AA25C3CE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433885" cy="62985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Погода на каждый час, с визуализацией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7">
              <a:extLst>
                <a:ext uri="{FF2B5EF4-FFF2-40B4-BE49-F238E27FC236}">
                  <a16:creationId xmlns:a16="http://schemas.microsoft.com/office/drawing/2014/main" id="{F292F2E8-AA2D-9E41-BBC8-1ACAEAF8C373}"/>
                </a:ext>
              </a:extLst>
            </p:cNvPr>
            <p:cNvSpPr txBox="1"/>
            <p:nvPr/>
          </p:nvSpPr>
          <p:spPr bwMode="auto">
            <a:xfrm>
              <a:off x="8951661" y="2972099"/>
              <a:ext cx="1885070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1600" kern="0" dirty="0">
                  <a:cs typeface="+mn-ea"/>
                  <a:sym typeface="+mn-lt"/>
                </a:rPr>
                <a:t>Прогноз на 24 часа</a:t>
              </a:r>
              <a:endParaRPr lang="zh-CN" altLang="en-US" sz="1600" kern="0" dirty="0">
                <a:cs typeface="+mn-ea"/>
                <a:sym typeface="+mn-lt"/>
              </a:endParaRPr>
            </a:p>
          </p:txBody>
        </p:sp>
      </p:grpSp>
      <p:pic>
        <p:nvPicPr>
          <p:cNvPr id="2050" name="Picture 2" descr="Айфон рамка вектор (50 фото)">
            <a:extLst>
              <a:ext uri="{FF2B5EF4-FFF2-40B4-BE49-F238E27FC236}">
                <a16:creationId xmlns:a16="http://schemas.microsoft.com/office/drawing/2014/main" id="{43F1A500-3AF5-4FF6-AC99-2C0ED6612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51" y="-70248"/>
            <a:ext cx="4498975" cy="69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Айфон рамка вектор (50 фото)">
            <a:extLst>
              <a:ext uri="{FF2B5EF4-FFF2-40B4-BE49-F238E27FC236}">
                <a16:creationId xmlns:a16="http://schemas.microsoft.com/office/drawing/2014/main" id="{F141F84D-28AB-41B2-8A6F-67683771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36" y="-70248"/>
            <a:ext cx="4498975" cy="69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16AD86-35C4-7543-8F20-B6E4B36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95" y="176348"/>
            <a:ext cx="10515600" cy="877521"/>
          </a:xfrm>
        </p:spPr>
        <p:txBody>
          <a:bodyPr/>
          <a:lstStyle/>
          <a:p>
            <a:r>
              <a:rPr lang="ru-RU" dirty="0"/>
              <a:t>А сейчас поподробнее о погоде</a:t>
            </a:r>
            <a:endParaRPr lang="en-U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93F89D-02F8-6F41-839D-9CC3572C8E64}"/>
              </a:ext>
            </a:extLst>
          </p:cNvPr>
          <p:cNvGrpSpPr/>
          <p:nvPr/>
        </p:nvGrpSpPr>
        <p:grpSpPr>
          <a:xfrm>
            <a:off x="6839189" y="1892460"/>
            <a:ext cx="1625933" cy="913618"/>
            <a:chOff x="578400" y="4004903"/>
            <a:chExt cx="1625933" cy="9136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41D116-9A90-9B42-846E-B788C02E3E9C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ru-RU" sz="1400" dirty="0"/>
                <a:t>Видимость (км)</a:t>
              </a:r>
              <a:br>
                <a:rPr lang="ru-RU" sz="1400" dirty="0"/>
              </a:br>
              <a:r>
                <a:rPr lang="ru-RU" sz="1400" dirty="0"/>
                <a:t>- Осадки (мм)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5A1E3B-79C8-824C-94A3-0A0514772206}"/>
                </a:ext>
              </a:extLst>
            </p:cNvPr>
            <p:cNvSpPr txBox="1"/>
            <p:nvPr/>
          </p:nvSpPr>
          <p:spPr>
            <a:xfrm>
              <a:off x="578400" y="4004903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ru-RU" altLang="ko-KR" sz="1600" b="1" dirty="0">
                  <a:cs typeface="Arial" pitchFamily="34" charset="0"/>
                </a:rPr>
                <a:t>Водитель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17D43C-7CFE-D343-9A81-E2D58CE56366}"/>
              </a:ext>
            </a:extLst>
          </p:cNvPr>
          <p:cNvGrpSpPr/>
          <p:nvPr/>
        </p:nvGrpSpPr>
        <p:grpSpPr>
          <a:xfrm>
            <a:off x="634820" y="1834949"/>
            <a:ext cx="1655157" cy="1220771"/>
            <a:chOff x="610331" y="4020469"/>
            <a:chExt cx="1655157" cy="12207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F7D2F-6852-E44D-BBD1-20738F199D17}"/>
                </a:ext>
              </a:extLst>
            </p:cNvPr>
            <p:cNvSpPr txBox="1"/>
            <p:nvPr/>
          </p:nvSpPr>
          <p:spPr>
            <a:xfrm>
              <a:off x="648153" y="4502576"/>
              <a:ext cx="16173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ru-RU" sz="1400" dirty="0"/>
                <a:t>УФ-индекс,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/>
                <a:t>Ощущаемая температура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1CD8B6-8203-8344-A62A-7C2D905EFC1A}"/>
                </a:ext>
              </a:extLst>
            </p:cNvPr>
            <p:cNvSpPr txBox="1"/>
            <p:nvPr/>
          </p:nvSpPr>
          <p:spPr>
            <a:xfrm>
              <a:off x="610331" y="4020469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ru-RU" altLang="ko-KR" sz="1600" b="1" dirty="0">
                  <a:cs typeface="Arial" pitchFamily="34" charset="0"/>
                </a:rPr>
                <a:t>Турист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B7295B-23C6-4940-9CE0-213D175E390C}"/>
              </a:ext>
            </a:extLst>
          </p:cNvPr>
          <p:cNvGrpSpPr/>
          <p:nvPr/>
        </p:nvGrpSpPr>
        <p:grpSpPr>
          <a:xfrm>
            <a:off x="6624736" y="4806292"/>
            <a:ext cx="1883402" cy="1339209"/>
            <a:chOff x="318224" y="4010199"/>
            <a:chExt cx="1883402" cy="13392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711F16-87F8-8E43-B919-4D6824D885F0}"/>
                </a:ext>
              </a:extLst>
            </p:cNvPr>
            <p:cNvSpPr txBox="1"/>
            <p:nvPr/>
          </p:nvSpPr>
          <p:spPr>
            <a:xfrm>
              <a:off x="318224" y="4395301"/>
              <a:ext cx="18775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ru-RU" sz="1400" dirty="0"/>
                <a:t>Температура почвы на разной глубине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/>
                <a:t>влажность почвы на разной глубине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4D401F-3923-1046-AA14-8D74EC3E4327}"/>
                </a:ext>
              </a:extLst>
            </p:cNvPr>
            <p:cNvSpPr txBox="1"/>
            <p:nvPr/>
          </p:nvSpPr>
          <p:spPr>
            <a:xfrm>
              <a:off x="575693" y="4010199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ru-RU" altLang="ko-KR" sz="1600" b="1" dirty="0">
                  <a:cs typeface="Arial" pitchFamily="34" charset="0"/>
                </a:rPr>
                <a:t>Агроном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8A1E09-6EF9-3B46-A13E-7637DEAF58E3}"/>
              </a:ext>
            </a:extLst>
          </p:cNvPr>
          <p:cNvGrpSpPr/>
          <p:nvPr/>
        </p:nvGrpSpPr>
        <p:grpSpPr>
          <a:xfrm>
            <a:off x="766930" y="4951272"/>
            <a:ext cx="1625933" cy="1100492"/>
            <a:chOff x="575693" y="4033473"/>
            <a:chExt cx="1625933" cy="11004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20721D-9D8B-0F49-B60F-C4DA9C3BE0FE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dirty="0">
                  <a:cs typeface="Arial" pitchFamily="34" charset="0"/>
                </a:rPr>
                <a:t>-</a:t>
              </a:r>
              <a:r>
                <a:rPr lang="ru-RU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ru-RU" sz="1400" dirty="0"/>
                <a:t>Температура на разной высоте</a:t>
              </a:r>
            </a:p>
            <a:p>
              <a:pPr algn="ctr"/>
              <a:r>
                <a:rPr lang="ru-RU" altLang="ko-KR" sz="1400" dirty="0">
                  <a:cs typeface="Arial" pitchFamily="34" charset="0"/>
                </a:rPr>
                <a:t>-</a:t>
              </a:r>
              <a:r>
                <a:rPr lang="ru-RU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ru-RU" sz="1400" dirty="0"/>
                <a:t>Ветер на высоте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B66663-6184-204B-B8AB-BD7FD06E7BA2}"/>
                </a:ext>
              </a:extLst>
            </p:cNvPr>
            <p:cNvSpPr txBox="1"/>
            <p:nvPr/>
          </p:nvSpPr>
          <p:spPr>
            <a:xfrm>
              <a:off x="575693" y="4033473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ru-RU" altLang="ko-KR" sz="1600" b="1" dirty="0" err="1">
                  <a:cs typeface="Arial" pitchFamily="34" charset="0"/>
                </a:rPr>
                <a:t>Руфер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3037D5D5-6ACA-F745-853F-B6DD86A9FEED}"/>
              </a:ext>
            </a:extLst>
          </p:cNvPr>
          <p:cNvGrpSpPr/>
          <p:nvPr/>
        </p:nvGrpSpPr>
        <p:grpSpPr>
          <a:xfrm>
            <a:off x="3699895" y="2917470"/>
            <a:ext cx="1998890" cy="2536534"/>
            <a:chOff x="575693" y="4105536"/>
            <a:chExt cx="1628640" cy="253653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AC1DA1-F4D9-5A41-AED7-C823096FEFEB}"/>
                </a:ext>
              </a:extLst>
            </p:cNvPr>
            <p:cNvSpPr txBox="1"/>
            <p:nvPr/>
          </p:nvSpPr>
          <p:spPr>
            <a:xfrm>
              <a:off x="578400" y="4395301"/>
              <a:ext cx="162593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dirty="0">
                  <a:cs typeface="Arial" pitchFamily="34" charset="0"/>
                </a:rPr>
                <a:t>-   Температура</a:t>
              </a:r>
              <a:br>
                <a:rPr lang="ru-RU" sz="1400" dirty="0"/>
              </a:br>
              <a:r>
                <a:rPr lang="ru-RU" sz="1400" dirty="0"/>
                <a:t>-     Ощущаемая температура</a:t>
              </a:r>
              <a:endParaRPr lang="ru-RU" sz="1400" dirty="0"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ru-RU" sz="1400" dirty="0">
                  <a:cs typeface="Arial" pitchFamily="34" charset="0"/>
                </a:rPr>
                <a:t>Относительная влажность 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>
                  <a:cs typeface="Arial" pitchFamily="34" charset="0"/>
                </a:rPr>
                <a:t>Скорость ветра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/>
                <a:t>Порывы ветра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/>
                <a:t>Направление ветра</a:t>
              </a:r>
            </a:p>
            <a:p>
              <a:pPr marL="171450" indent="-171450" algn="ctr">
                <a:buFontTx/>
                <a:buChar char="-"/>
              </a:pPr>
              <a:r>
                <a:rPr lang="ru-RU" sz="1400" dirty="0"/>
                <a:t>Облачность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06C42B-2CA0-F743-93DC-939C89F1D60B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ru-RU" altLang="ko-KR" sz="1600" b="1" dirty="0">
                  <a:cs typeface="Arial" pitchFamily="34" charset="0"/>
                </a:rPr>
                <a:t>Основной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6FCF40E-3471-4DBC-33C7-163271A3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21" y="0"/>
            <a:ext cx="3127075" cy="6858000"/>
          </a:xfrm>
          <a:prstGeom prst="round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B7631450-BBBF-5F5E-51DE-8FCA3005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55" y="4115891"/>
            <a:ext cx="1783235" cy="44199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6AEDFA00-084E-F132-2D0C-F9437F05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2" y="1230217"/>
            <a:ext cx="1478408" cy="41913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78C583D-D6B3-0D16-AC4A-08607112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45" y="4318907"/>
            <a:ext cx="1425063" cy="41913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3C8095EA-1D3D-8992-CE29-ED040DE36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08" y="1230217"/>
            <a:ext cx="1874682" cy="41913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8B549A3-FC9C-E24A-7CC5-C7DFDA944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995" y="2173503"/>
            <a:ext cx="1912311" cy="4183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4" name="Picture 2" descr="Айфон рамка вектор (50 фото)">
            <a:extLst>
              <a:ext uri="{FF2B5EF4-FFF2-40B4-BE49-F238E27FC236}">
                <a16:creationId xmlns:a16="http://schemas.microsoft.com/office/drawing/2014/main" id="{C8F7E9BB-1897-4904-BECD-C1785511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92" y="-299585"/>
            <a:ext cx="4754331" cy="74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5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AD86-35C4-7543-8F20-B6E4B36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65" y="195848"/>
            <a:ext cx="10515600" cy="877521"/>
          </a:xfrm>
        </p:spPr>
        <p:txBody>
          <a:bodyPr/>
          <a:lstStyle/>
          <a:p>
            <a:r>
              <a:rPr lang="ru-RU" dirty="0"/>
              <a:t>Новое место</a:t>
            </a:r>
            <a:endParaRPr lang="en-UA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03E47EF-646B-41ED-1EA4-A8D54FA7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92" y="799872"/>
            <a:ext cx="3299746" cy="5258256"/>
          </a:xfrm>
          <a:prstGeom prst="round2Same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66D5E45-3B75-47DC-A462-36BB3DFD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732" y="799872"/>
            <a:ext cx="3322608" cy="4778154"/>
          </a:xfrm>
          <a:prstGeom prst="round2SameRect">
            <a:avLst/>
          </a:prstGeom>
        </p:spPr>
      </p:pic>
      <p:grpSp>
        <p:nvGrpSpPr>
          <p:cNvPr id="52" name="组合 43">
            <a:extLst>
              <a:ext uri="{FF2B5EF4-FFF2-40B4-BE49-F238E27FC236}">
                <a16:creationId xmlns:a16="http://schemas.microsoft.com/office/drawing/2014/main" id="{2DCD7157-4A9E-6E03-B9A7-C77C75DD8EA8}"/>
              </a:ext>
            </a:extLst>
          </p:cNvPr>
          <p:cNvGrpSpPr/>
          <p:nvPr/>
        </p:nvGrpSpPr>
        <p:grpSpPr>
          <a:xfrm>
            <a:off x="1059952" y="1746806"/>
            <a:ext cx="2585657" cy="1511273"/>
            <a:chOff x="8076992" y="2972099"/>
            <a:chExt cx="2585657" cy="1511273"/>
          </a:xfrm>
        </p:grpSpPr>
        <p:sp>
          <p:nvSpPr>
            <p:cNvPr id="53" name="文本框 6">
              <a:extLst>
                <a:ext uri="{FF2B5EF4-FFF2-40B4-BE49-F238E27FC236}">
                  <a16:creationId xmlns:a16="http://schemas.microsoft.com/office/drawing/2014/main" id="{A3B9C46F-79B5-EE61-9BEC-7ADFE57C3D2C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259803" cy="119000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Позволяет быстро и удобно находить интересующие вас районы на карте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7">
              <a:extLst>
                <a:ext uri="{FF2B5EF4-FFF2-40B4-BE49-F238E27FC236}">
                  <a16:creationId xmlns:a16="http://schemas.microsoft.com/office/drawing/2014/main" id="{D81CDBA2-DE78-4D3A-7035-DDD30C112723}"/>
                </a:ext>
              </a:extLst>
            </p:cNvPr>
            <p:cNvSpPr txBox="1"/>
            <p:nvPr/>
          </p:nvSpPr>
          <p:spPr bwMode="auto">
            <a:xfrm>
              <a:off x="8076992" y="2972099"/>
              <a:ext cx="258565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1600" kern="0" dirty="0">
                  <a:cs typeface="+mn-ea"/>
                  <a:sym typeface="+mn-lt"/>
                </a:rPr>
                <a:t>Добавление мест с карты</a:t>
              </a:r>
              <a:endParaRPr lang="zh-CN" altLang="en-US" sz="1600" kern="0" dirty="0">
                <a:cs typeface="+mn-ea"/>
                <a:sym typeface="+mn-lt"/>
              </a:endParaRPr>
            </a:p>
          </p:txBody>
        </p:sp>
      </p:grpSp>
      <p:grpSp>
        <p:nvGrpSpPr>
          <p:cNvPr id="58" name="组合 43">
            <a:extLst>
              <a:ext uri="{FF2B5EF4-FFF2-40B4-BE49-F238E27FC236}">
                <a16:creationId xmlns:a16="http://schemas.microsoft.com/office/drawing/2014/main" id="{F5D672F2-A866-45E4-324F-CC93EB4D7FA8}"/>
              </a:ext>
            </a:extLst>
          </p:cNvPr>
          <p:cNvGrpSpPr/>
          <p:nvPr/>
        </p:nvGrpSpPr>
        <p:grpSpPr>
          <a:xfrm>
            <a:off x="847089" y="4287406"/>
            <a:ext cx="2798520" cy="1231196"/>
            <a:chOff x="8076992" y="2972099"/>
            <a:chExt cx="2585657" cy="1231196"/>
          </a:xfrm>
        </p:grpSpPr>
        <p:sp>
          <p:nvSpPr>
            <p:cNvPr id="59" name="文本框 6">
              <a:extLst>
                <a:ext uri="{FF2B5EF4-FFF2-40B4-BE49-F238E27FC236}">
                  <a16:creationId xmlns:a16="http://schemas.microsoft.com/office/drawing/2014/main" id="{455C91DF-A7AA-77FD-8024-BA5F57AD3523}"/>
                </a:ext>
              </a:extLst>
            </p:cNvPr>
            <p:cNvSpPr txBox="1"/>
            <p:nvPr/>
          </p:nvSpPr>
          <p:spPr bwMode="auto">
            <a:xfrm>
              <a:off x="8402845" y="3293366"/>
              <a:ext cx="2259803" cy="9099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ru-RU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Предоставляет текстовый поиск интересующего вас города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7">
              <a:extLst>
                <a:ext uri="{FF2B5EF4-FFF2-40B4-BE49-F238E27FC236}">
                  <a16:creationId xmlns:a16="http://schemas.microsoft.com/office/drawing/2014/main" id="{2E0660E7-B59F-4BD7-94BB-598D07D41778}"/>
                </a:ext>
              </a:extLst>
            </p:cNvPr>
            <p:cNvSpPr txBox="1"/>
            <p:nvPr/>
          </p:nvSpPr>
          <p:spPr bwMode="auto">
            <a:xfrm>
              <a:off x="8076992" y="2972099"/>
              <a:ext cx="258565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zh-CN" sz="1600" kern="0" dirty="0">
                  <a:cs typeface="+mn-ea"/>
                  <a:sym typeface="+mn-lt"/>
                </a:rPr>
                <a:t>Добавление мест поиском</a:t>
              </a:r>
              <a:endParaRPr lang="zh-CN" altLang="en-US" sz="1600" kern="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0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3E60"/>
      </a:accent1>
      <a:accent2>
        <a:srgbClr val="4951E3"/>
      </a:accent2>
      <a:accent3>
        <a:srgbClr val="FDB833"/>
      </a:accent3>
      <a:accent4>
        <a:srgbClr val="00B59D"/>
      </a:accent4>
      <a:accent5>
        <a:srgbClr val="74645B"/>
      </a:accent5>
      <a:accent6>
        <a:srgbClr val="00879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1210</Words>
  <Application>Microsoft Office PowerPoint</Application>
  <PresentationFormat>Широкоэкранный</PresentationFormat>
  <Paragraphs>150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Petrona Bold</vt:lpstr>
      <vt:lpstr>Wingdings</vt:lpstr>
      <vt:lpstr>Office Theme</vt:lpstr>
      <vt:lpstr>Обзор Приложения Погода</vt:lpstr>
      <vt:lpstr>Презентация PowerPoint</vt:lpstr>
      <vt:lpstr>Презентация PowerPoint</vt:lpstr>
      <vt:lpstr>Презентация PowerPoint</vt:lpstr>
      <vt:lpstr>Основные преимущества</vt:lpstr>
      <vt:lpstr>Где посмотреть? </vt:lpstr>
      <vt:lpstr>Главный экран</vt:lpstr>
      <vt:lpstr>А сейчас поподробнее о погоде</vt:lpstr>
      <vt:lpstr>Новое место</vt:lpstr>
      <vt:lpstr>Управление точками</vt:lpstr>
      <vt:lpstr>Погодный AI - ассистент</vt:lpstr>
      <vt:lpstr>Используемое API</vt:lpstr>
      <vt:lpstr>Используемое API</vt:lpstr>
      <vt:lpstr>Основные технологии</vt:lpstr>
      <vt:lpstr>Основные технологии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Панкратьев Егор</cp:lastModifiedBy>
  <cp:revision>22</cp:revision>
  <dcterms:created xsi:type="dcterms:W3CDTF">2023-01-07T09:11:38Z</dcterms:created>
  <dcterms:modified xsi:type="dcterms:W3CDTF">2025-05-15T20:18:10Z</dcterms:modified>
</cp:coreProperties>
</file>